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27" r:id="rId2"/>
    <p:sldId id="325" r:id="rId3"/>
    <p:sldId id="330" r:id="rId4"/>
    <p:sldId id="328" r:id="rId5"/>
    <p:sldId id="331" r:id="rId6"/>
    <p:sldId id="332" r:id="rId7"/>
    <p:sldId id="297" r:id="rId8"/>
    <p:sldId id="257" r:id="rId9"/>
    <p:sldId id="333" r:id="rId10"/>
    <p:sldId id="298" r:id="rId11"/>
    <p:sldId id="339" r:id="rId12"/>
    <p:sldId id="340" r:id="rId13"/>
    <p:sldId id="341" r:id="rId14"/>
    <p:sldId id="337" r:id="rId15"/>
    <p:sldId id="335" r:id="rId16"/>
    <p:sldId id="336" r:id="rId17"/>
    <p:sldId id="338" r:id="rId18"/>
    <p:sldId id="33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6C944-77A9-437D-8C0C-F8A73B1AF5F0}">
          <p14:sldIdLst>
            <p14:sldId id="327"/>
            <p14:sldId id="325"/>
            <p14:sldId id="330"/>
            <p14:sldId id="328"/>
            <p14:sldId id="331"/>
            <p14:sldId id="332"/>
            <p14:sldId id="297"/>
            <p14:sldId id="257"/>
            <p14:sldId id="333"/>
            <p14:sldId id="298"/>
            <p14:sldId id="339"/>
            <p14:sldId id="340"/>
            <p14:sldId id="341"/>
            <p14:sldId id="337"/>
            <p14:sldId id="335"/>
            <p14:sldId id="336"/>
            <p14:sldId id="33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Skenderov" initials="VS" lastIdx="4" clrIdx="0">
    <p:extLst>
      <p:ext uri="{19B8F6BF-5375-455C-9EA6-DF929625EA0E}">
        <p15:presenceInfo xmlns:p15="http://schemas.microsoft.com/office/powerpoint/2012/main" userId="S-1-5-21-1346363867-734717942-563413002-11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3300"/>
    <a:srgbClr val="0000FF"/>
    <a:srgbClr val="00CC99"/>
    <a:srgbClr val="FF9933"/>
    <a:srgbClr val="66FF33"/>
    <a:srgbClr val="0066FF"/>
    <a:srgbClr val="EF7F1A"/>
    <a:srgbClr val="F97BAB"/>
    <a:srgbClr val="00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7" autoAdjust="0"/>
    <p:restoredTop sz="96357" autoAdjust="0"/>
  </p:normalViewPr>
  <p:slideViewPr>
    <p:cSldViewPr>
      <p:cViewPr varScale="1">
        <p:scale>
          <a:sx n="107" d="100"/>
          <a:sy n="107" d="100"/>
        </p:scale>
        <p:origin x="7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1D0-85BB-493A-9F5F-7C23392AFAD6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BDE16-B368-41E7-82E9-58B1AC189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BDE16-B368-41E7-82E9-58B1AC189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4E6A-AA7A-469E-8AC8-BDF14CC16E1B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AC9-F4E4-4C80-9387-DE862C1C6F69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872E-412B-44F3-A85B-8D1D6FCAF202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938"/>
            <a:ext cx="91440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аво съединение 9"/>
          <p:cNvCxnSpPr/>
          <p:nvPr userDrawn="1"/>
        </p:nvCxnSpPr>
        <p:spPr>
          <a:xfrm>
            <a:off x="0" y="476250"/>
            <a:ext cx="914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CB61-9AE6-45E9-AE12-964B164F94FE}" type="datetime1">
              <a:rPr lang="bg-BG"/>
              <a:pPr>
                <a:defRPr/>
              </a:pPr>
              <a:t>25.3.2019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09C31-081D-479D-B146-61936225B567}" type="slidenum">
              <a:rPr lang="bg-BG" altLang="en-US"/>
              <a:pPr/>
              <a:t>‹#›</a:t>
            </a:fld>
            <a:endParaRPr lang="bg-BG" altLang="en-US"/>
          </a:p>
        </p:txBody>
      </p:sp>
    </p:spTree>
    <p:extLst>
      <p:ext uri="{BB962C8B-B14F-4D97-AF65-F5344CB8AC3E}">
        <p14:creationId xmlns:p14="http://schemas.microsoft.com/office/powerpoint/2010/main" val="403572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C8E4-75DA-4013-BBDC-FCE0CEAEFCAB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C8AC-F72B-43BA-ABE1-C3F0EEBDCB21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05F2-B5CC-42CF-8FE6-2AA4B6C1585C}" type="datetime1">
              <a:rPr lang="bg-BG" smtClean="0"/>
              <a:t>25.3.2019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7D77-9B3D-49CB-A5AF-6A52EEABCEE2}" type="datetime1">
              <a:rPr lang="bg-BG" smtClean="0"/>
              <a:t>25.3.2019 г.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DE28-BB37-4F26-B263-687D8DB32935}" type="datetime1">
              <a:rPr lang="bg-BG" smtClean="0"/>
              <a:t>25.3.2019 г.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C7C2-2B6C-489E-87FC-1636202E39B0}" type="datetime1">
              <a:rPr lang="bg-BG" smtClean="0"/>
              <a:t>25.3.2019 г.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958D-F1C8-4CCE-833A-5C5EC0C6AEF6}" type="datetime1">
              <a:rPr lang="bg-BG" smtClean="0"/>
              <a:t>25.3.2019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A12BF-EE00-4058-B057-F5FD86A3C761}" type="datetime1">
              <a:rPr lang="bg-BG" smtClean="0"/>
              <a:t>25.3.2019 г.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315A-75AB-47DF-A586-6B7E0C4EAD30}" type="datetime1">
              <a:rPr lang="bg-BG" smtClean="0"/>
              <a:t>25.3.2019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4E5D-357F-4193-8BCE-89C0C4C45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sweden.se/" TargetMode="External"/><Relationship Id="rId18" Type="http://schemas.openxmlformats.org/officeDocument/2006/relationships/image" Target="../media/image10.png"/><Relationship Id="rId3" Type="http://schemas.openxmlformats.org/officeDocument/2006/relationships/hyperlink" Target="https://news.sap.com/" TargetMode="External"/><Relationship Id="rId21" Type="http://schemas.openxmlformats.org/officeDocument/2006/relationships/image" Target="../media/image12.png"/><Relationship Id="rId7" Type="http://schemas.openxmlformats.org/officeDocument/2006/relationships/hyperlink" Target="https://www.thewaltdisneycompany.com/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://www.mtv.com/news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://www.bbcamerica.com/" TargetMode="External"/><Relationship Id="rId5" Type="http://schemas.openxmlformats.org/officeDocument/2006/relationships/hyperlink" Target="https://newsroom.fb.com/" TargetMode="External"/><Relationship Id="rId15" Type="http://schemas.openxmlformats.org/officeDocument/2006/relationships/hyperlink" Target="https://www.sonymusic.com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news.microsoft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wpbeginner.com/showcase/40-most-notable-big-name-brands-that-are-using-wordpress/" TargetMode="Externa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sql.com/" TargetMode="External"/><Relationship Id="rId13" Type="http://schemas.openxmlformats.org/officeDocument/2006/relationships/hyperlink" Target="http://example.com/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12" Type="http://schemas.openxmlformats.org/officeDocument/2006/relationships/hyperlink" Target="https://wordpress.org/wordpress-5.1.1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bg.wordpress.org/latest-bg_BG.zip" TargetMode="External"/><Relationship Id="rId5" Type="http://schemas.openxmlformats.org/officeDocument/2006/relationships/image" Target="../media/image58.png"/><Relationship Id="rId10" Type="http://schemas.openxmlformats.org/officeDocument/2006/relationships/hyperlink" Target="https://files.phpmyadmin.net/phpMyAdmin/4.8.5/phpMyAdmin-4.8.5-all-languages.zip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www.apachefriends.org/xampp-files/7.1.27/xampp-windows-x64-7.1.27-0-VC14-installer.exe" TargetMode="External"/><Relationship Id="rId14" Type="http://schemas.openxmlformats.org/officeDocument/2006/relationships/hyperlink" Target="http://example.com/wordpres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cdn4.wpbeginner.com/wp-content/uploads/2018/12/downloadwamp.jpg" TargetMode="External"/><Relationship Id="rId3" Type="http://schemas.openxmlformats.org/officeDocument/2006/relationships/image" Target="../media/image59.png"/><Relationship Id="rId7" Type="http://schemas.openxmlformats.org/officeDocument/2006/relationships/hyperlink" Target="http://www.wpbeginner.com/" TargetMode="External"/><Relationship Id="rId12" Type="http://schemas.openxmlformats.org/officeDocument/2006/relationships/image" Target="../media/image62.png"/><Relationship Id="rId2" Type="http://schemas.openxmlformats.org/officeDocument/2006/relationships/hyperlink" Target="https://cdn.wpbeginner.com/wp-content/uploads/2018/12/wampinstallation.jpg" TargetMode="Externa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s://cdn4.wpbeginner.com/wp-content/uploads/2018/12/startwampserver.jpg" TargetMode="External"/><Relationship Id="rId5" Type="http://schemas.openxmlformats.org/officeDocument/2006/relationships/hyperlink" Target="https://www.wpbeginner.com/wp-tutorials/how-to-install-wordpress-on-your-windows-computer-using-wamp/" TargetMode="External"/><Relationship Id="rId15" Type="http://schemas.openxmlformats.org/officeDocument/2006/relationships/hyperlink" Target="https://cdn2.wpbeginner.com/wp-content/uploads/2018/12/ostype.jpg" TargetMode="External"/><Relationship Id="rId10" Type="http://schemas.openxmlformats.org/officeDocument/2006/relationships/hyperlink" Target="http://www.wampserver.com/en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hyperlink" Target="https://cdn2.wpbeginner.com/wp-content/uploads/2018/12/createdatabase.jpg" TargetMode="External"/><Relationship Id="rId2" Type="http://schemas.openxmlformats.org/officeDocument/2006/relationships/hyperlink" Target="https://cdn4.wpbeginner.com/wp-content/uploads/2018/12/setphpmyadmi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" TargetMode="External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hyperlink" Target="https://cdn.wpbeginner.com/wp-content/uploads/2018/12/loginphpmyadmin.jpg" TargetMode="External"/><Relationship Id="rId4" Type="http://schemas.openxmlformats.org/officeDocument/2006/relationships/hyperlink" Target="https://www.wpbeginner.com/wp-tutorials/how-to-install-wordpress-on-your-windows-computer-using-wamp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elinSkenderov/HTML-Task_20170221-/blob/master/WEB%20Analytics/WordPress/PRESENTATION/XAMPP%20-%20Replacing%20MariaDB%20with%20MySQL%20(odan.github.io).pdf" TargetMode="External"/><Relationship Id="rId13" Type="http://schemas.openxmlformats.org/officeDocument/2006/relationships/hyperlink" Target="https://www.textpad.com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www.mysql.com/" TargetMode="External"/><Relationship Id="rId12" Type="http://schemas.openxmlformats.org/officeDocument/2006/relationships/hyperlink" Target="https://developers.google.com/web/tools/chrome-devtools/" TargetMode="External"/><Relationship Id="rId17" Type="http://schemas.openxmlformats.org/officeDocument/2006/relationships/hyperlink" Target="https://www.techopedia.com/definition/4205/staging-server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ordpress.org/plugins/duplicator/&amp;sa=D&amp;ust=1515115581644000&amp;usg=AFQjCNFDZDm0iLZ9c8rX5ArHpJJEKO9Dm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achefriends.org/" TargetMode="External"/><Relationship Id="rId11" Type="http://schemas.openxmlformats.org/officeDocument/2006/relationships/hyperlink" Target="https://notepad-plus-plus.org/&amp;sa=D&amp;ust=1515115581629000&amp;usg=AFQjCNEN0VTbppcuZuo1LJsCm94h88UvGA" TargetMode="External"/><Relationship Id="rId5" Type="http://schemas.openxmlformats.org/officeDocument/2006/relationships/image" Target="../media/image77.png"/><Relationship Id="rId15" Type="http://schemas.openxmlformats.org/officeDocument/2006/relationships/hyperlink" Target="https://wordpress.org/latest.zip" TargetMode="External"/><Relationship Id="rId10" Type="http://schemas.openxmlformats.org/officeDocument/2006/relationships/hyperlink" Target="https://www.phpmyadmin.net/" TargetMode="External"/><Relationship Id="rId4" Type="http://schemas.openxmlformats.org/officeDocument/2006/relationships/hyperlink" Target="https://www.apachefriends.org/blog/news-article-61070.html" TargetMode="External"/><Relationship Id="rId9" Type="http://schemas.openxmlformats.org/officeDocument/2006/relationships/hyperlink" Target="http://www.php.net/" TargetMode="External"/><Relationship Id="rId14" Type="http://schemas.openxmlformats.org/officeDocument/2006/relationships/hyperlink" Target="https://macromate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12.png"/><Relationship Id="rId2" Type="http://schemas.openxmlformats.org/officeDocument/2006/relationships/hyperlink" Target="https://www.ampps.com/apps/dbtools/Ch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6w0bZjl_Lw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79.png"/><Relationship Id="rId10" Type="http://schemas.openxmlformats.org/officeDocument/2006/relationships/hyperlink" Target="https://dev.mysql.com/doc/refman/8.0/en/user-account-management.html" TargetMode="External"/><Relationship Id="rId4" Type="http://schemas.openxmlformats.org/officeDocument/2006/relationships/hyperlink" Target="https://youtu.be/w-0IWyAeZ3M" TargetMode="External"/><Relationship Id="rId9" Type="http://schemas.openxmlformats.org/officeDocument/2006/relationships/hyperlink" Target="https://dev.mysql.com/doc/refman/8.0/en/security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bg.wikipedia.org/wiki/WYSIWY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alin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hyperlink" Target="https://demos.famethemes.com/screen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g.wordpress.org/plugins/googleanalytics/" TargetMode="External"/><Relationship Id="rId5" Type="http://schemas.openxmlformats.org/officeDocument/2006/relationships/hyperlink" Target="https://wordpress.org/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1.wp.com/wp-content/themes/h4/landing/marketing/pages/_common/components/plan-personal/media/icon.svg?v=201901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hyperlink" Target="https://s1.wp.com/wp-content/themes/h4/landing/marketing/pages/_common/components/plan-ecommerce/media/icon.svg?v=2019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1.wp.com/wp-content/themes/h4/landing/marketing/pages/_common/components/plan-blogger/media/icon.svg?v=201901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hyperlink" Target="https://s1.wp.com/wp-content/themes/h4/landing/marketing/pages/_common/components/plan-premium/media/icon.svg?v=201901" TargetMode="External"/><Relationship Id="rId4" Type="http://schemas.openxmlformats.org/officeDocument/2006/relationships/hyperlink" Target="https://wordpress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s1.wp.com/wp-content/themes/h4/landing/marketing/pages/_common/components/plan-business/media/icon.svg?v=20190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hyperlink" Target="https://en.wikipedia.org/wiki/Affiliate_marketing" TargetMode="External"/><Relationship Id="rId2" Type="http://schemas.openxmlformats.org/officeDocument/2006/relationships/hyperlink" Target="https://static.businessworld.in/article/article_extra_large_image/1469428090_JLek1O_Overview-graphic-soldier-47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ivytechnoweb.net/wp-content/uploads/2017/02/%D0%A0%D0%B0%D0%B7%D0%BB%D0%B8%D0%BA%D0%B8%D1%82%D0%B5-%D0%BC%D0%B5%D0%B6%D0%B4%D1%83-WordPress.com-%D0%B8-WordPress.org-700x1600.jpg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wordpress.com/start/business/?ref=homepage" TargetMode="External"/><Relationship Id="rId4" Type="http://schemas.openxmlformats.org/officeDocument/2006/relationships/hyperlink" Target="https://www.wpbeginner.com/beginners-guide/self-hosted-wordpress-org-vs-free-wordpress-com-infograph/" TargetMode="External"/><Relationship Id="rId9" Type="http://schemas.openxmlformats.org/officeDocument/2006/relationships/hyperlink" Target="https://wordpress.com/start/premium/?ref=homepag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hosting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mysql.com/" TargetMode="External"/><Relationship Id="rId7" Type="http://schemas.openxmlformats.org/officeDocument/2006/relationships/hyperlink" Target="https://nginx.org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secure.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d.apache.or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ordpress.org/news/2016/12/moving-toward-ssl/" TargetMode="External"/><Relationship Id="rId10" Type="http://schemas.openxmlformats.org/officeDocument/2006/relationships/hyperlink" Target="https://wordpress.org/about/requirements/" TargetMode="External"/><Relationship Id="rId4" Type="http://schemas.openxmlformats.org/officeDocument/2006/relationships/hyperlink" Target="https://mariadb.org/" TargetMode="External"/><Relationship Id="rId9" Type="http://schemas.openxmlformats.org/officeDocument/2006/relationships/hyperlink" Target="https://wordpress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tutorials/apache-vs-nginx-practical-considerations" TargetMode="External"/><Relationship Id="rId13" Type="http://schemas.openxmlformats.org/officeDocument/2006/relationships/hyperlink" Target="https://dev.mysql.com/doc/refman/5.7/en/query-cache.html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keycdn.com/blog/http-cache-headers" TargetMode="External"/><Relationship Id="rId12" Type="http://schemas.openxmlformats.org/officeDocument/2006/relationships/hyperlink" Target="https://www.sitepoint.com/understanding-opcache/" TargetMode="External"/><Relationship Id="rId2" Type="http://schemas.openxmlformats.org/officeDocument/2006/relationships/image" Target="../media/image26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plugins/enable-gzip-compression/" TargetMode="External"/><Relationship Id="rId11" Type="http://schemas.openxmlformats.org/officeDocument/2006/relationships/hyperlink" Target="http://php.net/apc" TargetMode="External"/><Relationship Id="rId5" Type="http://schemas.openxmlformats.org/officeDocument/2006/relationships/hyperlink" Target="https://bg.wordpress.org/plugins/wordpress-gzip-compression/" TargetMode="External"/><Relationship Id="rId15" Type="http://schemas.openxmlformats.org/officeDocument/2006/relationships/hyperlink" Target="http://wordpress.tv/2012/09/01/iliya-polihronov-high-performance-wordpress/" TargetMode="External"/><Relationship Id="rId10" Type="http://schemas.openxmlformats.org/officeDocument/2006/relationships/hyperlink" Target="https://en.wikipedia.org/wiki/List_of_PHP_accelerators" TargetMode="External"/><Relationship Id="rId4" Type="http://schemas.openxmlformats.org/officeDocument/2006/relationships/hyperlink" Target="https://codex.wordpress.org/WordPress_Server_Optimization" TargetMode="External"/><Relationship Id="rId9" Type="http://schemas.openxmlformats.org/officeDocument/2006/relationships/hyperlink" Target="https://github.com/VelinSkenderov/HTML-Task_20170221-/blob/master/WEB%20Analytics/WordPress/PRESENTATION/Apache%20vs%20Nginx%20-%20Practical%20Considerations%20(digitalocean.com).doc" TargetMode="External"/><Relationship Id="rId14" Type="http://schemas.openxmlformats.org/officeDocument/2006/relationships/hyperlink" Target="https://bg.linkedin.com/in/iliya-polihronov-b062b33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apache+logo&amp;hl=bg&amp;authuser=0&amp;tbm=isch&amp;source=iu&amp;ictx=1&amp;fir=-p81uELXn2ETkM%253A%252CCSwlY98VZXSXLM%252C_&amp;usg=AI4_-kShAyhzmzcbUeKIU9L3DRH58Yz6hA&amp;sa=X&amp;ved=2ahUKEwi45O2d-eDgAhXmzIUKHUlUDfwQ9QEwAXoECAMQBg#imgrc=LR0wjo43C1aZ8M: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hyperlink" Target="https://www.digitalocean.com/community/tutorials/apache-vs-nginx-practical-consider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nginx+logo&amp;hl=bg&amp;authuser=0&amp;tbm=isch&amp;source=iu&amp;ictx=1&amp;fir=dr5OzV4fO49c4M%253A%252CnW1dwmlcF-W_FM%252C_&amp;usg=AI4_-kT8M8BrQYvG07Fb8eBQ6282B_dbgw&amp;sa=X&amp;ved=2ahUKEwjmnNzM-eDgAhWsyoUKHSQWA3wQ9QEwBXoECAUQDg#imgrc=dr5OzV4fO49c4M:" TargetMode="External"/><Relationship Id="rId11" Type="http://schemas.openxmlformats.org/officeDocument/2006/relationships/hyperlink" Target="https://www.nginx.com/resources/glossary/reverse-proxy-server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C10k_proble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VelinSkenderov/HTML-Task_20170221-/blob/master/WEB%20Analytics/WordPress/PRESENTATION/Introduction%20to%20Performance%20Profile%20(abelsiqueira.github.io).doc" TargetMode="Externa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9" Type="http://schemas.openxmlformats.org/officeDocument/2006/relationships/hyperlink" Target="https://bg-bg.facebook.com/" TargetMode="External"/><Relationship Id="rId3" Type="http://schemas.openxmlformats.org/officeDocument/2006/relationships/image" Target="../media/image14.png"/><Relationship Id="rId21" Type="http://schemas.openxmlformats.org/officeDocument/2006/relationships/hyperlink" Target="https://www.spotify.com/" TargetMode="External"/><Relationship Id="rId34" Type="http://schemas.openxmlformats.org/officeDocument/2006/relationships/hyperlink" Target="http://datawarehouse4u.info/OLTP-vs-OLAP.html" TargetMode="External"/><Relationship Id="rId42" Type="http://schemas.openxmlformats.org/officeDocument/2006/relationships/image" Target="../media/image44.png"/><Relationship Id="rId47" Type="http://schemas.openxmlformats.org/officeDocument/2006/relationships/hyperlink" Target="https://www.ubuntu.com/" TargetMode="External"/><Relationship Id="rId50" Type="http://schemas.openxmlformats.org/officeDocument/2006/relationships/image" Target="../media/image48.png"/><Relationship Id="rId7" Type="http://schemas.openxmlformats.org/officeDocument/2006/relationships/hyperlink" Target="http://sourceforge.net/projects/wampserver/files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s://twitter.com/?lang=bg" TargetMode="External"/><Relationship Id="rId25" Type="http://schemas.openxmlformats.org/officeDocument/2006/relationships/hyperlink" Target="https://www.mysql.com/why-mysql/white-papers/mysql-enterprise-edition-product-guide/" TargetMode="External"/><Relationship Id="rId33" Type="http://schemas.openxmlformats.org/officeDocument/2006/relationships/hyperlink" Target="https://dev.mysql.com/doc/refman/8.0/en/server-system-variables.html#sysvar_super_read_only" TargetMode="Externa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hyperlink" Target="https://en.bitcoinwiki.org/wiki/SHA-256" TargetMode="External"/><Relationship Id="rId41" Type="http://schemas.openxmlformats.org/officeDocument/2006/relationships/hyperlink" Target="https://www.redhat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www.wampserver.com/en/#wampserver-32-bits-php-5-6-25" TargetMode="External"/><Relationship Id="rId24" Type="http://schemas.openxmlformats.org/officeDocument/2006/relationships/image" Target="../media/image39.png"/><Relationship Id="rId32" Type="http://schemas.openxmlformats.org/officeDocument/2006/relationships/hyperlink" Target="https://dev.mysql.com/doc/refman/8.0/en/sys-schema.html" TargetMode="External"/><Relationship Id="rId37" Type="http://schemas.openxmlformats.org/officeDocument/2006/relationships/hyperlink" Target="https://www.nokia.com/bg" TargetMode="External"/><Relationship Id="rId40" Type="http://schemas.openxmlformats.org/officeDocument/2006/relationships/image" Target="../media/image43.png"/><Relationship Id="rId45" Type="http://schemas.openxmlformats.org/officeDocument/2006/relationships/hyperlink" Target="http://www.gov.uk/dbs" TargetMode="External"/><Relationship Id="rId5" Type="http://schemas.openxmlformats.org/officeDocument/2006/relationships/hyperlink" Target="http://www.wampserver.com/en/" TargetMode="External"/><Relationship Id="rId15" Type="http://schemas.openxmlformats.org/officeDocument/2006/relationships/hyperlink" Target="https://www.youtube.com/?gl=BG&amp;hl=bg" TargetMode="External"/><Relationship Id="rId23" Type="http://schemas.openxmlformats.org/officeDocument/2006/relationships/hyperlink" Target="https://www.netflix.com/" TargetMode="External"/><Relationship Id="rId28" Type="http://schemas.openxmlformats.org/officeDocument/2006/relationships/hyperlink" Target="https://dev.mysql.com/doc/refman/8.0/en/caching-sha2-pluggable-authentication.html" TargetMode="External"/><Relationship Id="rId36" Type="http://schemas.openxmlformats.org/officeDocument/2006/relationships/image" Target="../media/image41.png"/><Relationship Id="rId49" Type="http://schemas.openxmlformats.org/officeDocument/2006/relationships/hyperlink" Target="https://www.ingenico.com/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www.paypal.com/us/home" TargetMode="External"/><Relationship Id="rId31" Type="http://schemas.openxmlformats.org/officeDocument/2006/relationships/hyperlink" Target="https://www.mysql.com/products/enterprise/tde.html" TargetMode="Externa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hyperlink" Target="http://www.wampserver.com/en/#wampserver-64-bits-php-5-6-25-php-7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hyperlink" Target="https://en.wikipedia.org/wiki/JSON" TargetMode="External"/><Relationship Id="rId30" Type="http://schemas.openxmlformats.org/officeDocument/2006/relationships/hyperlink" Target="https://dev.mysql.com/doc/internals/en/x-protocol.html" TargetMode="External"/><Relationship Id="rId35" Type="http://schemas.openxmlformats.org/officeDocument/2006/relationships/hyperlink" Target="https://www.perl.org/" TargetMode="External"/><Relationship Id="rId43" Type="http://schemas.openxmlformats.org/officeDocument/2006/relationships/hyperlink" Target="http://www.suse.com/" TargetMode="External"/><Relationship Id="rId48" Type="http://schemas.openxmlformats.org/officeDocument/2006/relationships/image" Target="../media/image47.png"/><Relationship Id="rId8" Type="http://schemas.openxmlformats.org/officeDocument/2006/relationships/image" Target="../media/image31.png"/><Relationship Id="rId51" Type="http://schemas.openxmlformats.org/officeDocument/2006/relationships/hyperlink" Target="https://www.ionos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mariadb.com/kb/en/library/storage-engines/" TargetMode="External"/><Relationship Id="rId18" Type="http://schemas.openxmlformats.org/officeDocument/2006/relationships/hyperlink" Target="https://azure.microsoft.com/en-us/" TargetMode="External"/><Relationship Id="rId3" Type="http://schemas.openxmlformats.org/officeDocument/2006/relationships/hyperlink" Target="https://www.youtube.com/watch?v=h6DEDm7C37A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s://www.apachefriends.org/xampp-files/7.3.2/xampp-windows-x64-7.3.2-2-VC15-installer.exe" TargetMode="External"/><Relationship Id="rId12" Type="http://schemas.openxmlformats.org/officeDocument/2006/relationships/hyperlink" Target="https://mariadb.com/kb/en/library/mariadb-vs-mysql-compatibility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aws.amazon.com/" TargetMode="External"/><Relationship Id="rId20" Type="http://schemas.openxmlformats.org/officeDocument/2006/relationships/hyperlink" Target="https://www.rackspace.com/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mariadb.com/kb/en/library/replication-and-binary-log-server-system-variables/#log_bin_compress" TargetMode="External"/><Relationship Id="rId24" Type="http://schemas.openxmlformats.org/officeDocument/2006/relationships/hyperlink" Target="https://www.eversql.com/?utm_source=blog&amp;utm_campaign=p610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cloud.google.com/functions/features/" TargetMode="External"/><Relationship Id="rId23" Type="http://schemas.openxmlformats.org/officeDocument/2006/relationships/image" Target="../media/image55.png"/><Relationship Id="rId10" Type="http://schemas.openxmlformats.org/officeDocument/2006/relationships/hyperlink" Target="https://mariadb.com/kb/en/library/gtid/" TargetMode="External"/><Relationship Id="rId19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hyperlink" Target="https://dev.mysql.com/doc/refman/5.6/en/replication-gtids-concepts.html" TargetMode="External"/><Relationship Id="rId14" Type="http://schemas.openxmlformats.org/officeDocument/2006/relationships/hyperlink" Target="https://dev.mysql.com/doc/refman/8.0/en/storage-engines.html" TargetMode="External"/><Relationship Id="rId22" Type="http://schemas.openxmlformats.org/officeDocument/2006/relationships/hyperlink" Target="https://cloud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016480A-E89A-4D87-9A29-8954BD1A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3918D-8C3B-4761-9161-483EC580808E}"/>
              </a:ext>
            </a:extLst>
          </p:cNvPr>
          <p:cNvSpPr/>
          <p:nvPr/>
        </p:nvSpPr>
        <p:spPr>
          <a:xfrm>
            <a:off x="3040816" y="609600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/>
              <a:t>Знакови</a:t>
            </a:r>
            <a:r>
              <a:rPr lang="ru-RU" b="1" u="sng" dirty="0"/>
              <a:t> </a:t>
            </a:r>
            <a:r>
              <a:rPr lang="en-US" b="1" u="sng" dirty="0"/>
              <a:t>WordPress </a:t>
            </a:r>
            <a:r>
              <a:rPr lang="bg-BG" b="1" u="sng" dirty="0"/>
              <a:t>ползватели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F134C-6ECE-40C3-B9D5-E79AD1514794}"/>
              </a:ext>
            </a:extLst>
          </p:cNvPr>
          <p:cNvSpPr/>
          <p:nvPr/>
        </p:nvSpPr>
        <p:spPr>
          <a:xfrm>
            <a:off x="3033632" y="621268"/>
            <a:ext cx="32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 err="1">
                <a:solidFill>
                  <a:srgbClr val="FF7F27"/>
                </a:solidFill>
                <a:latin typeface="Calibri" panose="020F0502020204030204" pitchFamily="34" charset="0"/>
              </a:rPr>
              <a:t>Знакови</a:t>
            </a:r>
            <a:r>
              <a:rPr lang="ru-RU" b="1" u="sng" dirty="0">
                <a:solidFill>
                  <a:srgbClr val="FF7F27"/>
                </a:solidFill>
                <a:latin typeface="Calibri" panose="020F0502020204030204" pitchFamily="34" charset="0"/>
              </a:rPr>
              <a:t> </a:t>
            </a:r>
            <a:r>
              <a:rPr lang="en-US" b="1" u="sng" dirty="0">
                <a:solidFill>
                  <a:srgbClr val="FF7F27"/>
                </a:solidFill>
                <a:latin typeface="Calibri" panose="020F0502020204030204" pitchFamily="34" charset="0"/>
              </a:rPr>
              <a:t>WordPress </a:t>
            </a:r>
            <a:r>
              <a:rPr lang="bg-BG" b="1" u="sng" dirty="0">
                <a:solidFill>
                  <a:srgbClr val="FF7F27"/>
                </a:solidFill>
                <a:latin typeface="Calibri" panose="020F0502020204030204" pitchFamily="34" charset="0"/>
              </a:rPr>
              <a:t>ползватели</a:t>
            </a:r>
            <a:endParaRPr lang="en-US" u="sng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F08137B8-0A4F-4B23-B2B9-05F3AED4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674870"/>
            <a:ext cx="2881313" cy="18021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7BD1D-268D-4E9B-B32E-99310A9F1777}"/>
              </a:ext>
            </a:extLst>
          </p:cNvPr>
          <p:cNvGrpSpPr/>
          <p:nvPr/>
        </p:nvGrpSpPr>
        <p:grpSpPr>
          <a:xfrm>
            <a:off x="381000" y="1066800"/>
            <a:ext cx="8458200" cy="5291554"/>
            <a:chOff x="381000" y="1066800"/>
            <a:chExt cx="8458200" cy="5291554"/>
          </a:xfrm>
        </p:grpSpPr>
        <p:pic>
          <p:nvPicPr>
            <p:cNvPr id="21" name="Picture 20">
              <a:hlinkClick r:id="rId5"/>
              <a:extLst>
                <a:ext uri="{FF2B5EF4-FFF2-40B4-BE49-F238E27FC236}">
                  <a16:creationId xmlns:a16="http://schemas.microsoft.com/office/drawing/2014/main" id="{724BDAA1-2B9D-4452-9B9D-CF3E25FC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4370070"/>
              <a:ext cx="2881313" cy="1802130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5C3C8E13-7F7E-4F7F-84CC-5108344F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4522470"/>
              <a:ext cx="2881313" cy="1802130"/>
            </a:xfrm>
            <a:prstGeom prst="rect">
              <a:avLst/>
            </a:prstGeom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67FBC74D-4A09-4721-A098-2EB37462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4200" y="1066800"/>
              <a:ext cx="2881313" cy="1571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hlinkClick r:id="rId11"/>
              <a:extLst>
                <a:ext uri="{FF2B5EF4-FFF2-40B4-BE49-F238E27FC236}">
                  <a16:creationId xmlns:a16="http://schemas.microsoft.com/office/drawing/2014/main" id="{FA033EAA-7ABA-44E4-955D-E02F4D65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000" y="1093470"/>
              <a:ext cx="2881313" cy="1802130"/>
            </a:xfrm>
            <a:prstGeom prst="rect">
              <a:avLst/>
            </a:prstGeom>
          </p:spPr>
        </p:pic>
        <p:pic>
          <p:nvPicPr>
            <p:cNvPr id="20" name="Picture 19">
              <a:hlinkClick r:id="rId13"/>
              <a:extLst>
                <a:ext uri="{FF2B5EF4-FFF2-40B4-BE49-F238E27FC236}">
                  <a16:creationId xmlns:a16="http://schemas.microsoft.com/office/drawing/2014/main" id="{6D4F293D-B85F-43DA-A3A0-19917EB0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6250" y="2819400"/>
              <a:ext cx="2724150" cy="1703832"/>
            </a:xfrm>
            <a:prstGeom prst="rect">
              <a:avLst/>
            </a:prstGeom>
          </p:spPr>
        </p:pic>
        <p:pic>
          <p:nvPicPr>
            <p:cNvPr id="15" name="Picture 14">
              <a:hlinkClick r:id="rId15"/>
              <a:extLst>
                <a:ext uri="{FF2B5EF4-FFF2-40B4-BE49-F238E27FC236}">
                  <a16:creationId xmlns:a16="http://schemas.microsoft.com/office/drawing/2014/main" id="{EB926DAE-17A7-436E-8151-F1F9DF6A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00400" y="2590800"/>
              <a:ext cx="2881313" cy="18021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D9DD69-CE6B-4F5C-817C-79CAA0DF0690}"/>
                </a:ext>
              </a:extLst>
            </p:cNvPr>
            <p:cNvGrpSpPr/>
            <p:nvPr/>
          </p:nvGrpSpPr>
          <p:grpSpPr>
            <a:xfrm>
              <a:off x="381000" y="1337846"/>
              <a:ext cx="1276350" cy="338554"/>
              <a:chOff x="1162050" y="1033046"/>
              <a:chExt cx="127635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4B6B99-63DF-4481-8598-C29ED5308018}"/>
                  </a:ext>
                </a:extLst>
              </p:cNvPr>
              <p:cNvSpPr txBox="1"/>
              <p:nvPr/>
            </p:nvSpPr>
            <p:spPr>
              <a:xfrm>
                <a:off x="1163307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BBC America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98BE41-6A2E-49BC-A164-2FB2691559A5}"/>
                  </a:ext>
                </a:extLst>
              </p:cNvPr>
              <p:cNvSpPr txBox="1"/>
              <p:nvPr/>
            </p:nvSpPr>
            <p:spPr>
              <a:xfrm>
                <a:off x="1162050" y="1033046"/>
                <a:ext cx="1275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BBC America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0F30D-468C-4CF7-969A-FB076EFEA370}"/>
                </a:ext>
              </a:extLst>
            </p:cNvPr>
            <p:cNvGrpSpPr/>
            <p:nvPr/>
          </p:nvGrpSpPr>
          <p:grpSpPr>
            <a:xfrm>
              <a:off x="6319435" y="4004846"/>
              <a:ext cx="2138765" cy="338554"/>
              <a:chOff x="6172200" y="4038600"/>
              <a:chExt cx="213876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102EB-8F2B-40CB-901D-DA9926E3FF64}"/>
                  </a:ext>
                </a:extLst>
              </p:cNvPr>
              <p:cNvSpPr txBox="1"/>
              <p:nvPr/>
            </p:nvSpPr>
            <p:spPr>
              <a:xfrm>
                <a:off x="6173457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4341D3-3555-4911-B8A6-6CD0CA69EC3F}"/>
                  </a:ext>
                </a:extLst>
              </p:cNvPr>
              <p:cNvSpPr txBox="1"/>
              <p:nvPr/>
            </p:nvSpPr>
            <p:spPr>
              <a:xfrm>
                <a:off x="6172200" y="4038600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37BBED-4933-4346-A17F-07A7EFEB8C28}"/>
                </a:ext>
              </a:extLst>
            </p:cNvPr>
            <p:cNvGrpSpPr/>
            <p:nvPr/>
          </p:nvGrpSpPr>
          <p:grpSpPr>
            <a:xfrm>
              <a:off x="3189776" y="3319046"/>
              <a:ext cx="1153624" cy="338554"/>
              <a:chOff x="9209576" y="2819400"/>
              <a:chExt cx="1153624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22E2B-37DE-4EF1-95D8-310A3B192583}"/>
                  </a:ext>
                </a:extLst>
              </p:cNvPr>
              <p:cNvSpPr txBox="1"/>
              <p:nvPr/>
            </p:nvSpPr>
            <p:spPr>
              <a:xfrm>
                <a:off x="9210833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Sony Music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D9E6B-6731-45A9-8A0E-48477203A05E}"/>
                  </a:ext>
                </a:extLst>
              </p:cNvPr>
              <p:cNvSpPr txBox="1"/>
              <p:nvPr/>
            </p:nvSpPr>
            <p:spPr>
              <a:xfrm>
                <a:off x="9209576" y="2819400"/>
                <a:ext cx="1152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Sony Music</a:t>
                </a:r>
              </a:p>
            </p:txBody>
          </p:sp>
        </p:grpSp>
        <p:pic>
          <p:nvPicPr>
            <p:cNvPr id="16" name="Picture 15">
              <a:hlinkClick r:id="rId17"/>
              <a:extLst>
                <a:ext uri="{FF2B5EF4-FFF2-40B4-BE49-F238E27FC236}">
                  <a16:creationId xmlns:a16="http://schemas.microsoft.com/office/drawing/2014/main" id="{8A7751EB-AEBE-4042-AEB8-ED72AA4C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43600" y="1093470"/>
              <a:ext cx="2881313" cy="1802130"/>
            </a:xfrm>
            <a:prstGeom prst="rect">
              <a:avLst/>
            </a:prstGeom>
          </p:spPr>
        </p:pic>
        <p:pic>
          <p:nvPicPr>
            <p:cNvPr id="18" name="Picture 17">
              <a:hlinkClick r:id="rId19"/>
              <a:extLst>
                <a:ext uri="{FF2B5EF4-FFF2-40B4-BE49-F238E27FC236}">
                  <a16:creationId xmlns:a16="http://schemas.microsoft.com/office/drawing/2014/main" id="{0062EC2F-6D1A-4FA1-BA7E-CDF97E3F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7887" y="2908936"/>
              <a:ext cx="2881313" cy="180213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1264DC-7CE1-4845-8340-BAAF43A313F3}"/>
                </a:ext>
              </a:extLst>
            </p:cNvPr>
            <p:cNvGrpSpPr/>
            <p:nvPr/>
          </p:nvGrpSpPr>
          <p:grpSpPr>
            <a:xfrm>
              <a:off x="5943600" y="1337846"/>
              <a:ext cx="1103738" cy="338554"/>
              <a:chOff x="9086850" y="575846"/>
              <a:chExt cx="1103738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0D31E2-0764-404C-8D9E-E40277672C83}"/>
                  </a:ext>
                </a:extLst>
              </p:cNvPr>
              <p:cNvSpPr txBox="1"/>
              <p:nvPr/>
            </p:nvSpPr>
            <p:spPr>
              <a:xfrm>
                <a:off x="9088107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MTV News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D41AC5-FDE7-4C69-8567-5A41098A8C72}"/>
                  </a:ext>
                </a:extLst>
              </p:cNvPr>
              <p:cNvSpPr txBox="1"/>
              <p:nvPr/>
            </p:nvSpPr>
            <p:spPr>
              <a:xfrm>
                <a:off x="9086850" y="575846"/>
                <a:ext cx="1102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MTV News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772CBC-A74D-4B8E-8FFD-9FC2AD060D63}"/>
                </a:ext>
              </a:extLst>
            </p:cNvPr>
            <p:cNvGrpSpPr/>
            <p:nvPr/>
          </p:nvGrpSpPr>
          <p:grpSpPr>
            <a:xfrm>
              <a:off x="5867400" y="4038600"/>
              <a:ext cx="2141416" cy="338554"/>
              <a:chOff x="9368692" y="4385846"/>
              <a:chExt cx="2141416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2E6CE3-E345-442A-9375-D4A19646A118}"/>
                  </a:ext>
                </a:extLst>
              </p:cNvPr>
              <p:cNvSpPr txBox="1"/>
              <p:nvPr/>
            </p:nvSpPr>
            <p:spPr>
              <a:xfrm>
                <a:off x="9372600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Microsoft News Center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31AFD1-A2FF-42DE-AE66-C6D00B56020E}"/>
                  </a:ext>
                </a:extLst>
              </p:cNvPr>
              <p:cNvSpPr txBox="1"/>
              <p:nvPr/>
            </p:nvSpPr>
            <p:spPr>
              <a:xfrm>
                <a:off x="9368692" y="4385846"/>
                <a:ext cx="21375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Microsoft News Center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F51C3F4-C936-4F1B-9483-0D41BF1D9CF4}"/>
                </a:ext>
              </a:extLst>
            </p:cNvPr>
            <p:cNvGrpSpPr/>
            <p:nvPr/>
          </p:nvGrpSpPr>
          <p:grpSpPr>
            <a:xfrm>
              <a:off x="424474" y="3014246"/>
              <a:ext cx="2394926" cy="338554"/>
              <a:chOff x="-1371600" y="2819400"/>
              <a:chExt cx="2394926" cy="33855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0466D8-4DFC-424F-ACB4-3510C2EFFF1B}"/>
                  </a:ext>
                </a:extLst>
              </p:cNvPr>
              <p:cNvSpPr txBox="1"/>
              <p:nvPr/>
            </p:nvSpPr>
            <p:spPr>
              <a:xfrm>
                <a:off x="-1370343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Sweden`s Official Website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916252-6BA6-4F15-92EB-82265FA224BB}"/>
                  </a:ext>
                </a:extLst>
              </p:cNvPr>
              <p:cNvSpPr txBox="1"/>
              <p:nvPr/>
            </p:nvSpPr>
            <p:spPr>
              <a:xfrm>
                <a:off x="-1371600" y="2819400"/>
                <a:ext cx="2393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Sweden`s Official Website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15CCD5-9A8F-46E9-9186-31FFD60B4362}"/>
                </a:ext>
              </a:extLst>
            </p:cNvPr>
            <p:cNvGrpSpPr/>
            <p:nvPr/>
          </p:nvGrpSpPr>
          <p:grpSpPr>
            <a:xfrm>
              <a:off x="381000" y="5943600"/>
              <a:ext cx="2412238" cy="338554"/>
              <a:chOff x="-1371600" y="685800"/>
              <a:chExt cx="2412238" cy="33855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4F5364-E9F5-4B39-B401-FA91976C1FA6}"/>
                  </a:ext>
                </a:extLst>
              </p:cNvPr>
              <p:cNvSpPr txBox="1"/>
              <p:nvPr/>
            </p:nvSpPr>
            <p:spPr>
              <a:xfrm>
                <a:off x="-1370343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The Walt Disney Company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8B4F29-F240-4537-8AE7-2E001775FCB6}"/>
                  </a:ext>
                </a:extLst>
              </p:cNvPr>
              <p:cNvSpPr txBox="1"/>
              <p:nvPr/>
            </p:nvSpPr>
            <p:spPr>
              <a:xfrm>
                <a:off x="-1371600" y="685800"/>
                <a:ext cx="2410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The Walt Disney Company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BA2893F-05FE-4643-991F-BBE26563C3CE}"/>
                </a:ext>
              </a:extLst>
            </p:cNvPr>
            <p:cNvGrpSpPr/>
            <p:nvPr/>
          </p:nvGrpSpPr>
          <p:grpSpPr>
            <a:xfrm>
              <a:off x="3212368" y="6019800"/>
              <a:ext cx="1969232" cy="338554"/>
              <a:chOff x="-1447800" y="1490246"/>
              <a:chExt cx="1969232" cy="33855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7CD195-382D-45CD-894F-74DD66027199}"/>
                  </a:ext>
                </a:extLst>
              </p:cNvPr>
              <p:cNvSpPr txBox="1"/>
              <p:nvPr/>
            </p:nvSpPr>
            <p:spPr>
              <a:xfrm>
                <a:off x="-1446543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Facebook Newsroom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6ACE3-5E0F-4DD9-9660-0E8C5381CDF4}"/>
                  </a:ext>
                </a:extLst>
              </p:cNvPr>
              <p:cNvSpPr txBox="1"/>
              <p:nvPr/>
            </p:nvSpPr>
            <p:spPr>
              <a:xfrm>
                <a:off x="-1447800" y="1490246"/>
                <a:ext cx="19679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Facebook Newsroom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F48FFBE-655C-482B-8388-BEFDBFC52A1A}"/>
                </a:ext>
              </a:extLst>
            </p:cNvPr>
            <p:cNvGrpSpPr/>
            <p:nvPr/>
          </p:nvGrpSpPr>
          <p:grpSpPr>
            <a:xfrm>
              <a:off x="6892566" y="5833646"/>
              <a:ext cx="1641834" cy="338554"/>
              <a:chOff x="-1447800" y="6138446"/>
              <a:chExt cx="1641834" cy="33855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2B93A2-DD72-4761-80EC-C9D1C602F9B7}"/>
                  </a:ext>
                </a:extLst>
              </p:cNvPr>
              <p:cNvSpPr txBox="1"/>
              <p:nvPr/>
            </p:nvSpPr>
            <p:spPr>
              <a:xfrm>
                <a:off x="-1446543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SAP News Center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1F867-6ADE-4184-B9BE-FBE1BDD6BAC3}"/>
                  </a:ext>
                </a:extLst>
              </p:cNvPr>
              <p:cNvSpPr txBox="1"/>
              <p:nvPr/>
            </p:nvSpPr>
            <p:spPr>
              <a:xfrm>
                <a:off x="-1447800" y="6138446"/>
                <a:ext cx="1640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EF7F1A"/>
                    </a:solidFill>
                  </a:rPr>
                  <a:t>SAP News Center</a:t>
                </a:r>
              </a:p>
            </p:txBody>
          </p:sp>
        </p:grp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B65D654-D6C9-49F2-A0C4-FD7C935365E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63" name="Slide Number Placeholder 4">
            <a:extLst>
              <a:ext uri="{FF2B5EF4-FFF2-40B4-BE49-F238E27FC236}">
                <a16:creationId xmlns:a16="http://schemas.microsoft.com/office/drawing/2014/main" id="{2057998E-DF42-4330-819C-F0ECB0A1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DB48A967-A699-4E67-B4AB-090150360CA8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930561-ACC0-4389-909D-87806607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545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2C83B-0F89-42F5-B0A7-8C7249A2D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3643979" cy="2367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EACF22-22D4-414A-8AB9-1EA131EC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005078"/>
            <a:ext cx="2945797" cy="234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3" name="AutoShape 2" descr="Facebook Newsroom">
            <a:extLst>
              <a:ext uri="{FF2B5EF4-FFF2-40B4-BE49-F238E27FC236}">
                <a16:creationId xmlns:a16="http://schemas.microsoft.com/office/drawing/2014/main" id="{C80C5D44-1828-4096-96B3-D0B7E7B69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00" y="2033588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F7325-8A54-414C-A68D-1DEAB1B88F3C}"/>
              </a:ext>
            </a:extLst>
          </p:cNvPr>
          <p:cNvSpPr txBox="1"/>
          <p:nvPr/>
        </p:nvSpPr>
        <p:spPr>
          <a:xfrm>
            <a:off x="304800" y="1143000"/>
            <a:ext cx="5674327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bg-BG" dirty="0">
                <a:hlinkClick r:id="rId8"/>
              </a:rPr>
              <a:t>Изтегляме</a:t>
            </a:r>
            <a:r>
              <a:rPr lang="bg-BG" dirty="0"/>
              <a:t> </a:t>
            </a:r>
            <a:r>
              <a:rPr lang="en-US" dirty="0">
                <a:solidFill>
                  <a:srgbClr val="FF3300"/>
                </a:solidFill>
              </a:rPr>
              <a:t>MySQL </a:t>
            </a:r>
            <a:r>
              <a:rPr lang="bg-BG" dirty="0">
                <a:solidFill>
                  <a:srgbClr val="FF3300"/>
                </a:solidFill>
              </a:rPr>
              <a:t>или ползваме готов Пакет, от типа на: </a:t>
            </a:r>
            <a:r>
              <a:rPr lang="en-US" dirty="0">
                <a:hlinkClick r:id="rId9"/>
              </a:rPr>
              <a:t>XAMPP</a:t>
            </a:r>
            <a:r>
              <a:rPr lang="en-US" dirty="0">
                <a:solidFill>
                  <a:srgbClr val="FF3300"/>
                </a:solidFill>
              </a:rPr>
              <a:t>, </a:t>
            </a:r>
            <a:r>
              <a:rPr lang="bg-BG" dirty="0"/>
              <a:t>с </a:t>
            </a:r>
            <a:r>
              <a:rPr lang="bg-BG" dirty="0">
                <a:solidFill>
                  <a:srgbClr val="FF3300"/>
                </a:solidFill>
              </a:rPr>
              <a:t>включен</a:t>
            </a:r>
            <a:r>
              <a:rPr lang="bg-BG" dirty="0"/>
              <a:t> </a:t>
            </a:r>
            <a:r>
              <a:rPr lang="en-US" dirty="0">
                <a:hlinkClick r:id="rId10"/>
              </a:rPr>
              <a:t>phpMyAdmin</a:t>
            </a:r>
            <a:r>
              <a:rPr lang="en-US" dirty="0"/>
              <a:t> </a:t>
            </a:r>
            <a:r>
              <a:rPr lang="bg-BG" dirty="0">
                <a:solidFill>
                  <a:srgbClr val="FF3300"/>
                </a:solidFill>
              </a:rPr>
              <a:t>инструмент</a:t>
            </a:r>
            <a:r>
              <a:rPr lang="bg-BG" dirty="0"/>
              <a:t>: </a:t>
            </a:r>
            <a:r>
              <a:rPr lang="en-US" dirty="0">
                <a:solidFill>
                  <a:srgbClr val="FF3300"/>
                </a:solidFill>
              </a:rPr>
              <a:t>Self-Contained </a:t>
            </a:r>
            <a:r>
              <a:rPr lang="bg-BG" dirty="0">
                <a:solidFill>
                  <a:srgbClr val="FF3300"/>
                </a:solidFill>
              </a:rPr>
              <a:t>Развойна платформа.</a:t>
            </a:r>
            <a:endParaRPr lang="en-US" dirty="0">
              <a:solidFill>
                <a:srgbClr val="FF33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При вече изрядно работещи </a:t>
            </a:r>
            <a:r>
              <a:rPr lang="en-US" dirty="0"/>
              <a:t>Web- </a:t>
            </a:r>
            <a:r>
              <a:rPr lang="bg-BG" dirty="0"/>
              <a:t>и </a:t>
            </a:r>
            <a:r>
              <a:rPr lang="en-US" dirty="0"/>
              <a:t>MySQL-</a:t>
            </a:r>
            <a:r>
              <a:rPr lang="bg-BG" dirty="0"/>
              <a:t>Сървъри, изтегляме </a:t>
            </a:r>
            <a:r>
              <a:rPr lang="bg-BG" b="1" dirty="0"/>
              <a:t>*</a:t>
            </a:r>
            <a:r>
              <a:rPr lang="en-US" dirty="0"/>
              <a:t>WordPress-</a:t>
            </a:r>
            <a:r>
              <a:rPr lang="bg-BG" dirty="0"/>
              <a:t>Пакета </a:t>
            </a:r>
            <a:r>
              <a:rPr lang="bg-BG" dirty="0">
                <a:hlinkClick r:id="rId11"/>
              </a:rPr>
              <a:t>оттук</a:t>
            </a:r>
            <a:r>
              <a:rPr lang="bg-BG" dirty="0"/>
              <a:t> или </a:t>
            </a:r>
            <a:r>
              <a:rPr lang="bg-BG" dirty="0">
                <a:hlinkClick r:id="rId12"/>
              </a:rPr>
              <a:t>оттук</a:t>
            </a:r>
            <a:r>
              <a:rPr lang="bg-BG" dirty="0"/>
              <a:t> </a:t>
            </a:r>
            <a:r>
              <a:rPr lang="bg-BG" sz="1200" dirty="0"/>
              <a:t>(</a:t>
            </a:r>
            <a:r>
              <a:rPr lang="en-US" sz="1200" dirty="0"/>
              <a:t>Latest release</a:t>
            </a:r>
            <a:r>
              <a:rPr lang="bg-BG" sz="1200" dirty="0"/>
              <a:t>: </a:t>
            </a:r>
            <a:r>
              <a:rPr lang="en-US" sz="1200" dirty="0"/>
              <a:t>5.1.1</a:t>
            </a:r>
            <a:r>
              <a:rPr lang="bg-BG" sz="1200" dirty="0"/>
              <a:t>, </a:t>
            </a:r>
            <a:r>
              <a:rPr lang="en-US" sz="1200" dirty="0"/>
              <a:t>March 13, 2019</a:t>
            </a:r>
            <a:r>
              <a:rPr lang="bg-BG" sz="1200" dirty="0"/>
              <a:t>, </a:t>
            </a:r>
            <a:r>
              <a:rPr lang="en-US" sz="1200" dirty="0"/>
              <a:t>zip </a:t>
            </a:r>
            <a:r>
              <a:rPr lang="bg-BG" sz="1200" dirty="0"/>
              <a:t>/</a:t>
            </a:r>
            <a:r>
              <a:rPr lang="en-US" sz="1200" dirty="0"/>
              <a:t>md5 | sha1</a:t>
            </a:r>
            <a:r>
              <a:rPr lang="bg-BG" sz="1200" dirty="0"/>
              <a:t>/)</a:t>
            </a:r>
            <a:r>
              <a:rPr lang="bg-BG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bg-BG" dirty="0"/>
              <a:t>Навигираме до </a:t>
            </a:r>
            <a:r>
              <a:rPr lang="en-US" dirty="0"/>
              <a:t>Top-Level URL </a:t>
            </a:r>
            <a:r>
              <a:rPr lang="bg-BG" dirty="0"/>
              <a:t>на нашия </a:t>
            </a:r>
            <a:r>
              <a:rPr lang="en-US" dirty="0"/>
              <a:t>Web-Server </a:t>
            </a:r>
            <a:r>
              <a:rPr lang="bg-BG" dirty="0"/>
              <a:t>и Инсталираме Пакета</a:t>
            </a:r>
            <a:r>
              <a:rPr lang="bg-BG" b="1" dirty="0"/>
              <a:t>*</a:t>
            </a:r>
            <a:r>
              <a:rPr lang="en-US" dirty="0"/>
              <a:t> </a:t>
            </a:r>
            <a:r>
              <a:rPr lang="bg-BG" dirty="0"/>
              <a:t>в Главната Директория от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8830747-922B-49DE-B1AB-7226327C378D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4E0885B5-03C5-4F97-8B90-54FBBB106667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10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03C9139-9299-4115-B595-A9732BB18FB5}"/>
              </a:ext>
            </a:extLst>
          </p:cNvPr>
          <p:cNvSpPr txBox="1">
            <a:spLocks/>
          </p:cNvSpPr>
          <p:nvPr/>
        </p:nvSpPr>
        <p:spPr>
          <a:xfrm>
            <a:off x="76200" y="304800"/>
            <a:ext cx="3581400" cy="38466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300" dirty="0">
                <a:solidFill>
                  <a:srgbClr val="0000FF"/>
                </a:solidFill>
              </a:rPr>
              <a:t>Инсталиране на </a:t>
            </a:r>
            <a:r>
              <a:rPr lang="en-US" sz="2300" dirty="0">
                <a:solidFill>
                  <a:srgbClr val="FF3300"/>
                </a:solidFill>
              </a:rPr>
              <a:t>WordPress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E7B16-A692-450C-A614-C549D74F1FD9}"/>
              </a:ext>
            </a:extLst>
          </p:cNvPr>
          <p:cNvSpPr txBox="1"/>
          <p:nvPr/>
        </p:nvSpPr>
        <p:spPr>
          <a:xfrm>
            <a:off x="676276" y="3316069"/>
            <a:ext cx="8620124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Directory Tree</a:t>
            </a:r>
            <a:r>
              <a:rPr lang="bg-BG" dirty="0"/>
              <a:t>. Целта е </a:t>
            </a:r>
            <a:r>
              <a:rPr lang="en-US" dirty="0"/>
              <a:t>URL-</a:t>
            </a:r>
            <a:r>
              <a:rPr lang="bg-BG" dirty="0"/>
              <a:t>Адресът на </a:t>
            </a:r>
            <a:r>
              <a:rPr lang="en-US" dirty="0"/>
              <a:t>WordPress-</a:t>
            </a:r>
            <a:r>
              <a:rPr lang="bg-BG" dirty="0"/>
              <a:t>Сайта ни да бъде: </a:t>
            </a:r>
            <a:r>
              <a:rPr lang="en-US" u="sng" dirty="0">
                <a:hlinkClick r:id="rId13"/>
              </a:rPr>
              <a:t>http</a:t>
            </a:r>
            <a:r>
              <a:rPr lang="ru-RU" u="sng" dirty="0">
                <a:hlinkClick r:id="rId13"/>
              </a:rPr>
              <a:t>://</a:t>
            </a:r>
            <a:r>
              <a:rPr lang="en-US" u="sng" dirty="0">
                <a:hlinkClick r:id="rId13"/>
              </a:rPr>
              <a:t>example</a:t>
            </a:r>
            <a:r>
              <a:rPr lang="ru-RU" u="sng" dirty="0">
                <a:hlinkClick r:id="rId13"/>
              </a:rPr>
              <a:t>.</a:t>
            </a:r>
            <a:r>
              <a:rPr lang="en-US" u="sng" dirty="0">
                <a:hlinkClick r:id="rId13"/>
              </a:rPr>
              <a:t>com</a:t>
            </a:r>
            <a:r>
              <a:rPr lang="ru-RU" u="sng" dirty="0">
                <a:hlinkClick r:id="rId13"/>
              </a:rPr>
              <a:t>/</a:t>
            </a:r>
            <a:r>
              <a:rPr lang="bg-BG" dirty="0"/>
              <a:t>, а НЕ: </a:t>
            </a:r>
            <a:r>
              <a:rPr lang="en-US" u="sng" dirty="0">
                <a:hlinkClick r:id="rId14"/>
              </a:rPr>
              <a:t>http</a:t>
            </a:r>
            <a:r>
              <a:rPr lang="ru-RU" u="sng" dirty="0">
                <a:hlinkClick r:id="rId14"/>
              </a:rPr>
              <a:t>://</a:t>
            </a:r>
            <a:r>
              <a:rPr lang="en-US" u="sng" dirty="0">
                <a:hlinkClick r:id="rId14"/>
              </a:rPr>
              <a:t>example</a:t>
            </a:r>
            <a:r>
              <a:rPr lang="ru-RU" u="sng" dirty="0">
                <a:hlinkClick r:id="rId14"/>
              </a:rPr>
              <a:t>.</a:t>
            </a:r>
            <a:r>
              <a:rPr lang="en-US" u="sng" dirty="0">
                <a:hlinkClick r:id="rId14"/>
              </a:rPr>
              <a:t>com</a:t>
            </a:r>
            <a:r>
              <a:rPr lang="ru-RU" u="sng" dirty="0">
                <a:hlinkClick r:id="rId14"/>
              </a:rPr>
              <a:t>/</a:t>
            </a:r>
            <a:r>
              <a:rPr lang="en-US" u="sng" dirty="0" err="1">
                <a:hlinkClick r:id="rId14"/>
              </a:rPr>
              <a:t>wordpress</a:t>
            </a:r>
            <a:r>
              <a:rPr lang="bg-BG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195F7-25DC-4F1D-BA86-258E6FBFFD6E}"/>
              </a:ext>
            </a:extLst>
          </p:cNvPr>
          <p:cNvSpPr txBox="1"/>
          <p:nvPr/>
        </p:nvSpPr>
        <p:spPr>
          <a:xfrm>
            <a:off x="295276" y="3940076"/>
            <a:ext cx="8620124" cy="20313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Формира се видната на Фигурата </a:t>
            </a:r>
            <a:r>
              <a:rPr lang="en-US" dirty="0"/>
              <a:t>Filesystem Geography</a:t>
            </a:r>
            <a:r>
              <a:rPr lang="bg-BG" dirty="0"/>
              <a:t>, с 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 и </a:t>
            </a:r>
            <a:r>
              <a:rPr lang="en-US" dirty="0"/>
              <a:t>Template-</a:t>
            </a:r>
            <a:r>
              <a:rPr lang="bg-BG" dirty="0"/>
              <a:t>Файл: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bg-BG" dirty="0"/>
              <a:t>. Такава </a:t>
            </a:r>
            <a:r>
              <a:rPr lang="en-US" dirty="0"/>
              <a:t>WordPress</a:t>
            </a:r>
            <a:r>
              <a:rPr lang="bg-BG" dirty="0"/>
              <a:t>-Система, в нейната цялост, работи успешно под </a:t>
            </a:r>
            <a:r>
              <a:rPr lang="en-US" dirty="0"/>
              <a:t>PHP-</a:t>
            </a:r>
            <a:r>
              <a:rPr lang="bg-BG" dirty="0"/>
              <a:t>Интерпретатора на</a:t>
            </a:r>
            <a:r>
              <a:rPr lang="en-US" dirty="0"/>
              <a:t>  Web-</a:t>
            </a:r>
            <a:r>
              <a:rPr lang="bg-BG" dirty="0"/>
              <a:t>Сървъра.</a:t>
            </a:r>
          </a:p>
          <a:p>
            <a:pPr marL="400050" indent="-400050">
              <a:buFont typeface="+mj-lt"/>
              <a:buAutoNum type="romanUcPeriod" startAt="4"/>
            </a:pPr>
            <a:r>
              <a:rPr lang="bg-BG" dirty="0"/>
              <a:t>Създаваме собствен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bg-BG" dirty="0"/>
              <a:t>Файл</a:t>
            </a:r>
            <a:r>
              <a:rPr lang="en-US" dirty="0"/>
              <a:t> (</a:t>
            </a:r>
            <a:r>
              <a:rPr lang="bg-BG" dirty="0"/>
              <a:t>на база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dirty="0"/>
              <a:t>) </a:t>
            </a:r>
            <a:r>
              <a:rPr lang="bg-BG" dirty="0"/>
              <a:t>и го Съхраняваме в най-горната Директория на </a:t>
            </a:r>
            <a:r>
              <a:rPr lang="en-US" dirty="0"/>
              <a:t>WordPress</a:t>
            </a:r>
            <a:r>
              <a:rPr lang="bg-BG" dirty="0"/>
              <a:t>. В него Указваме: Име на нашата </a:t>
            </a:r>
            <a:r>
              <a:rPr lang="en-US" dirty="0"/>
              <a:t>MySQL </a:t>
            </a:r>
            <a:r>
              <a:rPr lang="bg-BG" dirty="0"/>
              <a:t>База-данни</a:t>
            </a:r>
            <a:r>
              <a:rPr lang="ru-RU" dirty="0"/>
              <a:t>, </a:t>
            </a:r>
            <a:r>
              <a:rPr lang="bg-BG" dirty="0"/>
              <a:t>Име на </a:t>
            </a:r>
            <a:r>
              <a:rPr lang="bg-BG" dirty="0" err="1"/>
              <a:t>нейн</a:t>
            </a:r>
            <a:r>
              <a:rPr lang="bg-BG" dirty="0"/>
              <a:t> </a:t>
            </a:r>
            <a:r>
              <a:rPr lang="en-US" dirty="0"/>
              <a:t>User</a:t>
            </a:r>
            <a:r>
              <a:rPr lang="ru-RU" dirty="0"/>
              <a:t> (</a:t>
            </a:r>
            <a:r>
              <a:rPr lang="bg-BG" dirty="0"/>
              <a:t>Ползвател</a:t>
            </a:r>
            <a:r>
              <a:rPr lang="ru-RU" dirty="0"/>
              <a:t>)</a:t>
            </a:r>
            <a:r>
              <a:rPr lang="bg-BG" dirty="0"/>
              <a:t> и конкретен Префикс на Таблицата на </a:t>
            </a:r>
            <a:r>
              <a:rPr lang="en-US" dirty="0"/>
              <a:t>WordPress </a:t>
            </a:r>
            <a:r>
              <a:rPr lang="bg-BG" dirty="0"/>
              <a:t>базата-данни</a:t>
            </a:r>
            <a:r>
              <a:rPr lang="ru-RU" dirty="0"/>
              <a:t> (</a:t>
            </a:r>
            <a:r>
              <a:rPr lang="bg-BG" dirty="0"/>
              <a:t>различен от подразбиращия се: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ru-RU" dirty="0"/>
              <a:t>)</a:t>
            </a:r>
            <a:endParaRPr lang="bg-B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C89FD-94ED-4BC3-8DFD-6FA5A52C2B29}"/>
              </a:ext>
            </a:extLst>
          </p:cNvPr>
          <p:cNvCxnSpPr>
            <a:cxnSpLocks/>
          </p:cNvCxnSpPr>
          <p:nvPr/>
        </p:nvCxnSpPr>
        <p:spPr>
          <a:xfrm flipV="1">
            <a:off x="4038600" y="2178939"/>
            <a:ext cx="1847850" cy="1935862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7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E928CA4A-E961-4920-941C-270E7158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69" y="3788092"/>
            <a:ext cx="2872931" cy="2231708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0C1625A-1C16-4E43-BA77-0525BB924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251738E9-1148-4811-A458-E70E7728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6BC1DBE0-C012-40F8-90C8-3BBF1A19E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EA851-5060-4685-B261-913D2A3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6364-441A-4189-A7C7-00155569F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9375FB-888C-471A-A253-3C33FEA02C8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16349F4-9F20-4723-A01A-263BF5DB84B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11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1324-0FB4-4063-BD5E-B69F5E81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4267200" cy="36125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I. </a:t>
            </a:r>
            <a:r>
              <a:rPr lang="bg-BG" sz="1600" b="1" dirty="0">
                <a:solidFill>
                  <a:srgbClr val="FF0000"/>
                </a:solidFill>
              </a:rPr>
              <a:t>Инсталиране на</a:t>
            </a:r>
            <a:r>
              <a:rPr lang="en-US" sz="1600" b="1" dirty="0">
                <a:solidFill>
                  <a:srgbClr val="FF0000"/>
                </a:solidFill>
              </a:rPr>
              <a:t> WAMP </a:t>
            </a:r>
            <a:r>
              <a:rPr lang="bg-BG" sz="1600" b="1" dirty="0">
                <a:solidFill>
                  <a:srgbClr val="FF0000"/>
                </a:solidFill>
              </a:rPr>
              <a:t>на</a:t>
            </a:r>
            <a:r>
              <a:rPr lang="en-US" sz="1600" b="1" dirty="0">
                <a:solidFill>
                  <a:srgbClr val="FF0000"/>
                </a:solidFill>
              </a:rPr>
              <a:t> Windows</a:t>
            </a:r>
            <a:r>
              <a:rPr lang="en-US" sz="1600" b="1" dirty="0">
                <a:solidFill>
                  <a:srgbClr val="FF9933"/>
                </a:solidFill>
              </a:rPr>
              <a:t> </a:t>
            </a:r>
            <a:r>
              <a:rPr lang="en-US" sz="1600" b="1" dirty="0"/>
              <a:t>PC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08010C-8608-43F0-82C1-D07DA3005D7D}"/>
              </a:ext>
            </a:extLst>
          </p:cNvPr>
          <p:cNvSpPr txBox="1">
            <a:spLocks/>
          </p:cNvSpPr>
          <p:nvPr/>
        </p:nvSpPr>
        <p:spPr>
          <a:xfrm>
            <a:off x="228600" y="3962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2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На: </a:t>
            </a:r>
            <a:r>
              <a:rPr lang="en-US" sz="1200" dirty="0"/>
              <a:t> 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 website</a:t>
            </a:r>
            <a:r>
              <a:rPr lang="bg-BG" sz="1200" dirty="0"/>
              <a:t>, Избираме Бутон: </a:t>
            </a:r>
            <a:r>
              <a:rPr lang="en-US" sz="1200" dirty="0"/>
              <a:t>“Start Using WampServer”</a:t>
            </a:r>
            <a:r>
              <a:rPr lang="bg-BG" sz="1200" dirty="0"/>
              <a:t>: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352AFEA-2E02-4D66-9FC8-CB046DBE8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419600"/>
            <a:ext cx="2891790" cy="1639729"/>
          </a:xfrm>
          <a:prstGeom prst="rect">
            <a:avLst/>
          </a:prstGeom>
        </p:spPr>
      </p:pic>
      <p:pic>
        <p:nvPicPr>
          <p:cNvPr id="17" name="Picture 16">
            <a:hlinkClick r:id="rId13"/>
            <a:extLst>
              <a:ext uri="{FF2B5EF4-FFF2-40B4-BE49-F238E27FC236}">
                <a16:creationId xmlns:a16="http://schemas.microsoft.com/office/drawing/2014/main" id="{C3029B83-E0C6-48DB-B8F8-7272AFE738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1981200"/>
            <a:ext cx="2891790" cy="1225868"/>
          </a:xfrm>
          <a:prstGeom prst="rect">
            <a:avLst/>
          </a:prstGeom>
        </p:spPr>
      </p:pic>
      <p:pic>
        <p:nvPicPr>
          <p:cNvPr id="18" name="Picture 17">
            <a:hlinkClick r:id="rId15"/>
            <a:extLst>
              <a:ext uri="{FF2B5EF4-FFF2-40B4-BE49-F238E27FC236}">
                <a16:creationId xmlns:a16="http://schemas.microsoft.com/office/drawing/2014/main" id="{CB99846B-F365-431E-952E-A541E3B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65" y="2133600"/>
            <a:ext cx="2870835" cy="16606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29674F-D3B7-4DED-93F9-F7A287F40D83}"/>
              </a:ext>
            </a:extLst>
          </p:cNvPr>
          <p:cNvSpPr txBox="1">
            <a:spLocks/>
          </p:cNvSpPr>
          <p:nvPr/>
        </p:nvSpPr>
        <p:spPr>
          <a:xfrm>
            <a:off x="4419600" y="1676400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3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От</a:t>
            </a:r>
            <a:r>
              <a:rPr lang="en-US" sz="1200" dirty="0"/>
              <a:t> </a:t>
            </a:r>
            <a:r>
              <a:rPr lang="bg-BG" sz="1200" dirty="0"/>
              <a:t>Секция:  </a:t>
            </a:r>
            <a:r>
              <a:rPr lang="en-US" sz="1200" u="sng" dirty="0">
                <a:solidFill>
                  <a:srgbClr val="FF9933"/>
                </a:solidFill>
                <a:hlinkClick r:id="rId10" tooltip="WampSer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1200" u="sng" dirty="0">
                <a:solidFill>
                  <a:srgbClr val="FF9933"/>
                </a:solidFill>
              </a:rPr>
              <a:t>ownloads</a:t>
            </a:r>
            <a:r>
              <a:rPr lang="bg-BG" sz="1200" dirty="0"/>
              <a:t>, Избираме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endParaRPr lang="bg-BG" sz="1200" dirty="0"/>
          </a:p>
          <a:p>
            <a:pPr marL="0" indent="0">
              <a:buNone/>
            </a:pPr>
            <a:r>
              <a:rPr lang="bg-BG" sz="1200" dirty="0"/>
              <a:t>Версия:</a:t>
            </a:r>
            <a:endParaRPr lang="en-US" sz="1200" dirty="0"/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C55CF7D-66A3-47D3-8BEF-3E5191164B93}"/>
              </a:ext>
            </a:extLst>
          </p:cNvPr>
          <p:cNvSpPr txBox="1">
            <a:spLocks/>
          </p:cNvSpPr>
          <p:nvPr/>
        </p:nvSpPr>
        <p:spPr>
          <a:xfrm>
            <a:off x="228600" y="1703737"/>
            <a:ext cx="4267200" cy="4863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1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В:  </a:t>
            </a:r>
            <a:r>
              <a:rPr lang="en-US" sz="1200" u="sng" dirty="0">
                <a:solidFill>
                  <a:srgbClr val="FF0000"/>
                </a:solidFill>
              </a:rPr>
              <a:t>Control </a:t>
            </a:r>
            <a:r>
              <a:rPr lang="en-US" sz="1200" u="sng" dirty="0" err="1">
                <a:solidFill>
                  <a:srgbClr val="FF0000"/>
                </a:solidFill>
              </a:rPr>
              <a:t>Panel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en-US" sz="1200" u="sng" dirty="0">
                <a:solidFill>
                  <a:srgbClr val="FF3300"/>
                </a:solidFill>
              </a:rPr>
              <a:t> and </a:t>
            </a:r>
            <a:r>
              <a:rPr lang="en-US" sz="1200" u="sng" dirty="0" err="1">
                <a:solidFill>
                  <a:srgbClr val="FF3300"/>
                </a:solidFill>
              </a:rPr>
              <a:t>Security</a:t>
            </a:r>
            <a:r>
              <a:rPr lang="en-US" sz="1200" b="1" dirty="0" err="1"/>
              <a:t>»</a:t>
            </a:r>
            <a:r>
              <a:rPr lang="en-US" sz="1200" u="sng" dirty="0" err="1">
                <a:solidFill>
                  <a:srgbClr val="FF3300"/>
                </a:solidFill>
              </a:rPr>
              <a:t>System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 Проверяваме </a:t>
            </a:r>
            <a:r>
              <a:rPr lang="en-US" sz="1200" dirty="0"/>
              <a:t> </a:t>
            </a:r>
            <a:r>
              <a:rPr lang="bg-BG" sz="1200" dirty="0"/>
              <a:t>колко Битова: </a:t>
            </a:r>
            <a:r>
              <a:rPr lang="en-US" sz="1200" dirty="0"/>
              <a:t>32 bits </a:t>
            </a:r>
            <a:r>
              <a:rPr lang="bg-BG" sz="1200" dirty="0"/>
              <a:t>или 64</a:t>
            </a:r>
            <a:r>
              <a:rPr lang="en-US" sz="1200" dirty="0"/>
              <a:t> bits</a:t>
            </a:r>
            <a:r>
              <a:rPr lang="bg-BG" sz="1200" dirty="0"/>
              <a:t>, е Версията на нашата ОС:</a:t>
            </a:r>
            <a:endParaRPr lang="en-US" sz="1200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56A78D-6D82-4214-A000-9ED35F6CBFF2}"/>
              </a:ext>
            </a:extLst>
          </p:cNvPr>
          <p:cNvSpPr txBox="1">
            <a:spLocks/>
          </p:cNvSpPr>
          <p:nvPr/>
        </p:nvSpPr>
        <p:spPr>
          <a:xfrm>
            <a:off x="4419600" y="3312335"/>
            <a:ext cx="4267200" cy="5738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200" b="1" dirty="0"/>
              <a:t>4</a:t>
            </a:r>
            <a:r>
              <a:rPr lang="en-US" sz="1200" b="1" dirty="0"/>
              <a:t>.</a:t>
            </a:r>
            <a:r>
              <a:rPr lang="en-US" sz="1200" dirty="0"/>
              <a:t> </a:t>
            </a:r>
            <a:r>
              <a:rPr lang="bg-BG" sz="1200" dirty="0"/>
              <a:t>Избираме </a:t>
            </a:r>
            <a:r>
              <a:rPr lang="en-US" sz="1200" u="sng" dirty="0" err="1">
                <a:solidFill>
                  <a:srgbClr val="FF9933"/>
                </a:solidFill>
              </a:rPr>
              <a:t>wampserver</a:t>
            </a:r>
            <a:r>
              <a:rPr lang="bg-BG" sz="1200" dirty="0"/>
              <a:t> </a:t>
            </a:r>
            <a:r>
              <a:rPr lang="en-US" sz="1200" dirty="0"/>
              <a:t>.exe </a:t>
            </a:r>
            <a:r>
              <a:rPr lang="bg-BG" sz="1200" dirty="0"/>
              <a:t>Файла и Инсталацията започва. Внимателно следваме Инструкциите на </a:t>
            </a:r>
            <a:r>
              <a:rPr lang="en-US" sz="1200" dirty="0"/>
              <a:t>Installation Screen: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714F3D-FE3B-4763-8496-B5F3E9BABFD0}"/>
              </a:ext>
            </a:extLst>
          </p:cNvPr>
          <p:cNvSpPr txBox="1">
            <a:spLocks/>
          </p:cNvSpPr>
          <p:nvPr/>
        </p:nvSpPr>
        <p:spPr>
          <a:xfrm>
            <a:off x="4648200" y="4836335"/>
            <a:ext cx="4267200" cy="8786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200" dirty="0"/>
              <a:t>При Инсталацията, Указваме Локацията на </a:t>
            </a:r>
            <a:r>
              <a:rPr lang="en-US" sz="1200" dirty="0"/>
              <a:t>WEB Browser</a:t>
            </a:r>
            <a:r>
              <a:rPr lang="bg-BG" sz="1200" dirty="0"/>
              <a:t>-а. Стандартно се ПОДРАЗБИРА: </a:t>
            </a:r>
            <a:r>
              <a:rPr lang="en-US" sz="1200" dirty="0"/>
              <a:t>Internet Explorer, </a:t>
            </a:r>
            <a:r>
              <a:rPr lang="bg-BG" sz="1200" dirty="0"/>
              <a:t>но МОЖЕМ да го Променим на: </a:t>
            </a:r>
            <a:r>
              <a:rPr lang="en-US" sz="1200" dirty="0"/>
              <a:t>Google Chrome </a:t>
            </a:r>
            <a:r>
              <a:rPr lang="bg-BG" sz="1200" dirty="0"/>
              <a:t>или друг в </a:t>
            </a:r>
            <a:r>
              <a:rPr lang="en-US" sz="1200" dirty="0"/>
              <a:t>Program Files </a:t>
            </a:r>
            <a:r>
              <a:rPr lang="bg-BG" sz="1200" dirty="0"/>
              <a:t>на нашето</a:t>
            </a:r>
            <a:r>
              <a:rPr lang="en-US" sz="1200" dirty="0"/>
              <a:t> PC.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59DF3D18-0EDA-4891-B6D4-4B596AB4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" y="1905000"/>
            <a:ext cx="2902268" cy="1765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67FE-E98A-403B-B417-B5EECF3A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93568"/>
            <a:ext cx="4267200" cy="184023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I. (a)</a:t>
            </a:r>
            <a:r>
              <a:rPr lang="en-US" sz="1200" dirty="0"/>
              <a:t> </a:t>
            </a:r>
            <a:r>
              <a:rPr lang="bg-BG" sz="1200" dirty="0"/>
              <a:t>При Зареждане на </a:t>
            </a:r>
            <a:r>
              <a:rPr lang="en-US" sz="1200" dirty="0"/>
              <a:t>WAMP, </a:t>
            </a:r>
            <a:r>
              <a:rPr lang="bg-BG" sz="1200" dirty="0"/>
              <a:t>ни се Извежда </a:t>
            </a:r>
            <a:r>
              <a:rPr lang="bg-BG" sz="1200" dirty="0">
                <a:solidFill>
                  <a:srgbClr val="00B050"/>
                </a:solidFill>
              </a:rPr>
              <a:t>ЗЕЛЕНА</a:t>
            </a:r>
            <a:r>
              <a:rPr lang="bg-BG" sz="1200" dirty="0"/>
              <a:t> </a:t>
            </a:r>
            <a:r>
              <a:rPr lang="en-US" sz="1200" b="1" dirty="0">
                <a:solidFill>
                  <a:srgbClr val="FF3300"/>
                </a:solidFill>
              </a:rPr>
              <a:t>WampServer</a:t>
            </a:r>
            <a:r>
              <a:rPr lang="en-US" sz="1200" dirty="0"/>
              <a:t>-</a:t>
            </a:r>
            <a:r>
              <a:rPr lang="bg-BG" sz="1200" dirty="0"/>
              <a:t>Икона в долния десен ъгъл на Екрана, редом с другите Икони в </a:t>
            </a:r>
            <a:r>
              <a:rPr lang="en-US" sz="1200" dirty="0"/>
              <a:t>Notification</a:t>
            </a:r>
            <a:r>
              <a:rPr lang="bg-BG" sz="1200" dirty="0"/>
              <a:t> </a:t>
            </a:r>
            <a:r>
              <a:rPr lang="en-US" sz="1200" dirty="0"/>
              <a:t>Area:</a:t>
            </a: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endParaRPr lang="bg-BG" sz="1200" dirty="0"/>
          </a:p>
          <a:p>
            <a:pPr marL="0" indent="0">
              <a:buNone/>
            </a:pPr>
            <a:r>
              <a:rPr lang="bg-BG" sz="1200" dirty="0">
                <a:solidFill>
                  <a:srgbClr val="FF0000"/>
                </a:solidFill>
              </a:rPr>
              <a:t>Бележка:</a:t>
            </a:r>
          </a:p>
          <a:p>
            <a:pPr marL="0" indent="0">
              <a:buNone/>
            </a:pPr>
            <a:r>
              <a:rPr lang="bg-BG" sz="1100" dirty="0"/>
              <a:t>Ако </a:t>
            </a:r>
            <a:r>
              <a:rPr lang="en-US" sz="1100" dirty="0"/>
              <a:t>WampServer</a:t>
            </a:r>
            <a:r>
              <a:rPr lang="bg-BG" sz="1100" dirty="0"/>
              <a:t>-Иконата е </a:t>
            </a:r>
            <a:r>
              <a:rPr lang="bg-BG" sz="1100" dirty="0">
                <a:solidFill>
                  <a:srgbClr val="FF0000"/>
                </a:solidFill>
              </a:rPr>
              <a:t>червена</a:t>
            </a:r>
            <a:r>
              <a:rPr lang="bg-BG" sz="1100" dirty="0"/>
              <a:t> или </a:t>
            </a:r>
            <a:r>
              <a:rPr lang="bg-BG" sz="1100" dirty="0">
                <a:solidFill>
                  <a:srgbClr val="FFFF00"/>
                </a:solidFill>
              </a:rPr>
              <a:t>жълта</a:t>
            </a:r>
            <a:r>
              <a:rPr lang="bg-BG" sz="1100" dirty="0"/>
              <a:t>, тепърва трябва</a:t>
            </a:r>
          </a:p>
          <a:p>
            <a:pPr marL="0" indent="0">
              <a:buNone/>
            </a:pPr>
            <a:r>
              <a:rPr lang="bg-BG" sz="1100" dirty="0">
                <a:solidFill>
                  <a:schemeClr val="bg1"/>
                </a:solidFill>
              </a:rPr>
              <a:t>Да СТАРТИРАМЕ Услугата (</a:t>
            </a:r>
            <a:r>
              <a:rPr lang="en-US" sz="1100" dirty="0">
                <a:solidFill>
                  <a:schemeClr val="bg1"/>
                </a:solidFill>
              </a:rPr>
              <a:t>Apache, MySQL, PHP</a:t>
            </a:r>
            <a:r>
              <a:rPr lang="bg-BG" sz="1100" dirty="0">
                <a:solidFill>
                  <a:schemeClr val="bg1"/>
                </a:solidFill>
              </a:rPr>
              <a:t>)</a:t>
            </a:r>
            <a:r>
              <a:rPr lang="bg-BG" sz="1100" dirty="0"/>
              <a:t> от </a:t>
            </a:r>
            <a:r>
              <a:rPr lang="en-US" sz="1100" dirty="0"/>
              <a:t>phpMyAdmin: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533FB4E6-97B1-4517-9D6A-9DDA1975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600"/>
            <a:ext cx="9144000" cy="633670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2D713457-CF33-43EC-BA9E-5CEC7790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184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014D4C-9BD0-4D65-A52D-EE3605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43001"/>
            <a:ext cx="8229600" cy="45719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2800" dirty="0">
                <a:solidFill>
                  <a:srgbClr val="0000FF"/>
                </a:solidFill>
              </a:rPr>
              <a:t>Локален </a:t>
            </a:r>
            <a:r>
              <a:rPr lang="en-US" sz="2800" dirty="0">
                <a:solidFill>
                  <a:srgbClr val="FF9933"/>
                </a:solidFill>
              </a:rPr>
              <a:t>WordPress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bg-BG" sz="2800" dirty="0">
                <a:solidFill>
                  <a:srgbClr val="0000FF"/>
                </a:solidFill>
              </a:rPr>
              <a:t>Сайт с </a:t>
            </a:r>
            <a:r>
              <a:rPr lang="en-US" sz="2800" dirty="0">
                <a:solidFill>
                  <a:srgbClr val="FF9933"/>
                </a:solidFill>
              </a:rPr>
              <a:t>WAMP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BC944-C49A-4C8B-AE2D-21322BE1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02EB82-3F6A-4613-AD2A-16AE9C3E4715}"/>
              </a:ext>
            </a:extLst>
          </p:cNvPr>
          <p:cNvSpPr txBox="1">
            <a:spLocks/>
          </p:cNvSpPr>
          <p:nvPr/>
        </p:nvSpPr>
        <p:spPr>
          <a:xfrm>
            <a:off x="76200" y="1447800"/>
            <a:ext cx="5334000" cy="3612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II. </a:t>
            </a:r>
            <a:r>
              <a:rPr lang="bg-BG" sz="1600" b="1" dirty="0">
                <a:solidFill>
                  <a:srgbClr val="FF0000"/>
                </a:solidFill>
              </a:rPr>
              <a:t>Създаване на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bg-BG" sz="1600" b="1" dirty="0">
                <a:solidFill>
                  <a:srgbClr val="FF0000"/>
                </a:solidFill>
              </a:rPr>
              <a:t>База-данни за</a:t>
            </a:r>
            <a:r>
              <a:rPr lang="en-US" sz="1600" b="1" dirty="0">
                <a:solidFill>
                  <a:srgbClr val="FF0000"/>
                </a:solidFill>
              </a:rPr>
              <a:t> Local</a:t>
            </a:r>
            <a:r>
              <a:rPr lang="bg-BG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/>
              <a:t>WordPress</a:t>
            </a:r>
            <a:r>
              <a:rPr lang="en-US" sz="1600" b="1" dirty="0">
                <a:solidFill>
                  <a:srgbClr val="FF0000"/>
                </a:solidFill>
              </a:rPr>
              <a:t> Setup</a:t>
            </a:r>
            <a:endParaRPr lang="en-US" sz="1600" b="1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74BCDF59-5D74-4C50-BDD3-BD4849D540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D8BC40-60E9-4E04-BD38-0E9E9DB2D9C8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27.3.2019 г.</a:t>
            </a:fld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67168C-5C7D-4C08-94DA-34A5F94CE831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A40DB7-687C-4C12-985F-96F5B2A695F1}"/>
              </a:ext>
            </a:extLst>
          </p:cNvPr>
          <p:cNvGrpSpPr/>
          <p:nvPr/>
        </p:nvGrpSpPr>
        <p:grpSpPr>
          <a:xfrm>
            <a:off x="4953000" y="1885254"/>
            <a:ext cx="3864634" cy="2229546"/>
            <a:chOff x="4953000" y="1885254"/>
            <a:chExt cx="3864634" cy="2229546"/>
          </a:xfrm>
        </p:grpSpPr>
        <p:pic>
          <p:nvPicPr>
            <p:cNvPr id="20" name="Picture 19">
              <a:hlinkClick r:id="rId10"/>
              <a:extLst>
                <a:ext uri="{FF2B5EF4-FFF2-40B4-BE49-F238E27FC236}">
                  <a16:creationId xmlns:a16="http://schemas.microsoft.com/office/drawing/2014/main" id="{B7C096DF-998B-4804-B532-5A3455FA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779" y="1885254"/>
              <a:ext cx="2666597" cy="214264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E29B410-E10C-434D-96BE-3A7A12C20ADB}"/>
                </a:ext>
              </a:extLst>
            </p:cNvPr>
            <p:cNvSpPr txBox="1">
              <a:spLocks/>
            </p:cNvSpPr>
            <p:nvPr/>
          </p:nvSpPr>
          <p:spPr>
            <a:xfrm>
              <a:off x="4953000" y="1885254"/>
              <a:ext cx="3864634" cy="222954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b="1" dirty="0"/>
                <a:t>I. (b)</a:t>
              </a:r>
              <a:r>
                <a:rPr lang="en-US" sz="1200" dirty="0"/>
                <a:t> </a:t>
              </a:r>
              <a:r>
                <a:rPr lang="bg-BG" sz="1200" dirty="0"/>
                <a:t>Във </a:t>
              </a:r>
              <a:r>
                <a:rPr lang="en-US" sz="1200" dirty="0"/>
                <a:t>WEB Browser</a:t>
              </a:r>
              <a:r>
                <a:rPr lang="bg-BG" sz="1200" dirty="0"/>
                <a:t>-а, на </a:t>
              </a:r>
              <a:r>
                <a:rPr 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200" b="1" i="1" dirty="0">
                  <a:solidFill>
                    <a:srgbClr val="FFC000"/>
                  </a:solidFill>
                </a:rPr>
                <a:t>MyAdmin</a:t>
              </a:r>
              <a:r>
                <a:rPr lang="en-US" sz="1200" dirty="0"/>
                <a:t> Login Screen</a:t>
              </a:r>
              <a:r>
                <a:rPr lang="bg-BG" sz="1200" dirty="0"/>
                <a:t>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bg-BG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Въвеждаме </a:t>
              </a:r>
              <a:r>
                <a:rPr lang="en-US" sz="1200" b="1" dirty="0" err="1">
                  <a:solidFill>
                    <a:srgbClr val="FF0000"/>
                  </a:solidFill>
                </a:rPr>
                <a:t>UserName</a:t>
              </a:r>
              <a:r>
                <a:rPr lang="en-US" sz="1200" dirty="0">
                  <a:solidFill>
                    <a:srgbClr val="FF0000"/>
                  </a:solidFill>
                </a:rPr>
                <a:t>:</a:t>
              </a:r>
              <a:r>
                <a:rPr lang="en-US" sz="1200" dirty="0"/>
                <a:t> </a:t>
              </a:r>
              <a:r>
                <a:rPr lang="en-US" sz="1200" b="1" dirty="0"/>
                <a:t>root</a:t>
              </a:r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Полето за </a:t>
              </a:r>
              <a:r>
                <a:rPr lang="bg-BG" sz="1200" b="1" dirty="0">
                  <a:solidFill>
                    <a:srgbClr val="FF3300"/>
                  </a:solidFill>
                </a:rPr>
                <a:t>Парола</a:t>
              </a:r>
              <a:r>
                <a:rPr lang="bg-BG" sz="1200" dirty="0"/>
                <a:t>, на този етап, можем да оставим </a:t>
              </a:r>
              <a:r>
                <a:rPr lang="bg-BG" sz="1200" b="1" dirty="0"/>
                <a:t>празно</a:t>
              </a:r>
              <a:r>
                <a:rPr lang="bg-BG" sz="1200" dirty="0"/>
                <a:t>.</a:t>
              </a:r>
              <a:endParaRPr lang="en-US" sz="1200" dirty="0"/>
            </a:p>
            <a:p>
              <a:pPr marL="228600" indent="-228600">
                <a:buFont typeface="Arial" panose="020B0604020202020204" pitchFamily="34" charset="0"/>
                <a:buAutoNum type="arabicParenR"/>
              </a:pPr>
              <a:r>
                <a:rPr lang="bg-BG" sz="1200" dirty="0"/>
                <a:t>Продължаваме с натискане на Бутон </a:t>
              </a:r>
              <a:r>
                <a:rPr lang="en-US" sz="1200" dirty="0"/>
                <a:t>“</a:t>
              </a:r>
              <a:r>
                <a:rPr lang="en-US" sz="1200" b="1" dirty="0">
                  <a:solidFill>
                    <a:srgbClr val="FF3300"/>
                  </a:solidFill>
                </a:rPr>
                <a:t>Go</a:t>
              </a:r>
              <a:r>
                <a:rPr lang="en-US" sz="1200" dirty="0"/>
                <a:t>”: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9A660B-3E36-4734-9179-851A2FB79C92}"/>
              </a:ext>
            </a:extLst>
          </p:cNvPr>
          <p:cNvGrpSpPr/>
          <p:nvPr/>
        </p:nvGrpSpPr>
        <p:grpSpPr>
          <a:xfrm>
            <a:off x="457200" y="4341019"/>
            <a:ext cx="4329113" cy="1754981"/>
            <a:chOff x="90487" y="4188619"/>
            <a:chExt cx="4329113" cy="1754981"/>
          </a:xfrm>
        </p:grpSpPr>
        <p:pic>
          <p:nvPicPr>
            <p:cNvPr id="26" name="Picture 25">
              <a:hlinkClick r:id="rId12"/>
              <a:extLst>
                <a:ext uri="{FF2B5EF4-FFF2-40B4-BE49-F238E27FC236}">
                  <a16:creationId xmlns:a16="http://schemas.microsoft.com/office/drawing/2014/main" id="{D4FED7CA-DFE0-4356-8435-2D0F6FD4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8287" y="4329113"/>
              <a:ext cx="2881313" cy="1231106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3E3975AF-BD9A-4A3B-80DC-E1BB81B023CB}"/>
                </a:ext>
              </a:extLst>
            </p:cNvPr>
            <p:cNvSpPr txBox="1">
              <a:spLocks/>
            </p:cNvSpPr>
            <p:nvPr/>
          </p:nvSpPr>
          <p:spPr>
            <a:xfrm>
              <a:off x="90487" y="4188619"/>
              <a:ext cx="4114800" cy="1754981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/>
                <a:t>II.</a:t>
              </a:r>
              <a:r>
                <a:rPr lang="en-US" sz="1200" dirty="0"/>
                <a:t> Log-</a:t>
              </a:r>
              <a:r>
                <a:rPr lang="bg-BG" sz="1200" dirty="0" err="1"/>
                <a:t>нати</a:t>
              </a:r>
              <a:r>
                <a:rPr lang="bg-BG" sz="1200" dirty="0"/>
                <a:t>, на </a:t>
              </a:r>
              <a:r>
                <a:rPr 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php</a:t>
              </a:r>
              <a:r>
                <a:rPr lang="en-US" sz="1100" b="1" i="1" dirty="0">
                  <a:solidFill>
                    <a:srgbClr val="FFC000"/>
                  </a:solidFill>
                </a:rPr>
                <a:t>MyAdmin</a:t>
              </a:r>
              <a:r>
                <a:rPr lang="bg-BG" sz="1100" dirty="0"/>
                <a:t>:</a:t>
              </a:r>
            </a:p>
            <a:p>
              <a:pPr marL="228600" indent="-228600">
                <a:buAutoNum type="arabicParenR"/>
              </a:pPr>
              <a:r>
                <a:rPr lang="bg-BG" sz="1100" dirty="0"/>
                <a:t>Избираме Бутон </a:t>
              </a:r>
              <a:r>
                <a:rPr lang="en-US" sz="1100" dirty="0"/>
                <a:t>“Database”</a:t>
              </a: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Въвеждаме Име на Базата-данни (в случая сме въвели: </a:t>
              </a:r>
              <a:r>
                <a:rPr lang="en-US" sz="1100" b="1" dirty="0" err="1"/>
                <a:t>test_db</a:t>
              </a:r>
              <a:r>
                <a:rPr lang="bg-BG" sz="1100" dirty="0"/>
                <a:t>)</a:t>
              </a:r>
              <a:endParaRPr lang="en-US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С Бутон </a:t>
              </a:r>
              <a:r>
                <a:rPr lang="en-US" sz="1100" dirty="0"/>
                <a:t>“</a:t>
              </a:r>
              <a:r>
                <a:rPr lang="en-US" sz="1100" b="1" dirty="0"/>
                <a:t>Create</a:t>
              </a:r>
              <a:r>
                <a:rPr lang="en-US" sz="1100" dirty="0"/>
                <a:t>”</a:t>
              </a:r>
              <a:r>
                <a:rPr lang="bg-BG" sz="1100" dirty="0"/>
                <a:t>, Създаваме </a:t>
              </a:r>
              <a:r>
                <a:rPr lang="en-US" sz="1100" dirty="0"/>
                <a:t>WordPress </a:t>
              </a:r>
              <a:r>
                <a:rPr lang="bg-BG" sz="1100" dirty="0"/>
                <a:t>База-данни</a:t>
              </a:r>
              <a:r>
                <a:rPr lang="en-US" sz="1100" dirty="0"/>
                <a:t>:</a:t>
              </a:r>
            </a:p>
            <a:p>
              <a:pPr marL="228600" indent="-228600">
                <a:buAutoNum type="arabicParenR"/>
              </a:pPr>
              <a:endParaRPr lang="en-US" sz="1100" dirty="0"/>
            </a:p>
            <a:p>
              <a:pPr marL="228600" indent="-228600">
                <a:buAutoNum type="arabicParenR"/>
              </a:pPr>
              <a:endParaRPr lang="bg-BG" sz="1100" dirty="0"/>
            </a:p>
            <a:p>
              <a:pPr marL="228600" indent="-228600">
                <a:buAutoNum type="arabicParenR"/>
              </a:pPr>
              <a:r>
                <a:rPr lang="bg-BG" sz="1100" dirty="0"/>
                <a:t>Готови сме да Инсталираме </a:t>
              </a:r>
              <a:r>
                <a:rPr lang="en-US" sz="1100" dirty="0"/>
                <a:t>WordPress </a:t>
              </a:r>
              <a:r>
                <a:rPr lang="bg-BG" sz="1100" dirty="0"/>
                <a:t>на </a:t>
              </a:r>
              <a:r>
                <a:rPr lang="en-US" sz="1100" dirty="0"/>
                <a:t>localhost.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38D5D-031F-4A5A-ACA2-BD7B097510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" y="2743200"/>
            <a:ext cx="17145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4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C26790-0C01-483F-8D2C-CCD344FF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381000"/>
            <a:ext cx="5034855" cy="990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bg-BG" sz="3000" dirty="0">
                <a:solidFill>
                  <a:srgbClr val="0000FF"/>
                </a:solidFill>
              </a:rPr>
              <a:t>Инсталиране</a:t>
            </a:r>
            <a:r>
              <a:rPr lang="bg-BG" sz="3000" dirty="0"/>
              <a:t> на </a:t>
            </a:r>
            <a:r>
              <a:rPr lang="en-US" sz="3000" dirty="0">
                <a:solidFill>
                  <a:srgbClr val="FF9900"/>
                </a:solidFill>
              </a:rPr>
              <a:t>WordPress</a:t>
            </a:r>
            <a:r>
              <a:rPr lang="en-US" sz="3000" dirty="0"/>
              <a:t> </a:t>
            </a:r>
            <a:r>
              <a:rPr lang="bg-BG" sz="3000" dirty="0"/>
              <a:t>под </a:t>
            </a:r>
            <a:r>
              <a:rPr lang="en-US" sz="3000" dirty="0">
                <a:solidFill>
                  <a:srgbClr val="FF3300"/>
                </a:solidFill>
              </a:rPr>
              <a:t>Windows</a:t>
            </a:r>
            <a:r>
              <a:rPr lang="bg-BG" sz="3000" dirty="0"/>
              <a:t>, със Стека </a:t>
            </a:r>
            <a:r>
              <a:rPr lang="en-US" sz="3000" dirty="0">
                <a:solidFill>
                  <a:srgbClr val="FF3300"/>
                </a:solidFill>
              </a:rPr>
              <a:t>WAMP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3C17637-908D-4336-BB28-AA87908BF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2" y="6019800"/>
            <a:ext cx="2814068" cy="2321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68232-FB9F-4846-B5D6-9028D8020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841" y="2121762"/>
            <a:ext cx="5042359" cy="3626917"/>
          </a:xfrm>
        </p:spPr>
        <p:txBody>
          <a:bodyPr>
            <a:normAutofit/>
          </a:bodyPr>
          <a:lstStyle/>
          <a:p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89197-DFBE-4051-B78D-9C1C4CDCF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4" y="304800"/>
            <a:ext cx="2806566" cy="154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2A3CE9-DDDC-42E5-8F14-05E41A9C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45" y="1831372"/>
            <a:ext cx="2571655" cy="1292828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1E58BA0-62A6-42A9-A1A7-CBE35B6731C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Дата: </a:t>
            </a:r>
            <a:fld id="{4836C8E4-75DA-4013-BBDC-FCE0CEAEFCAB}" type="datetime1">
              <a:rPr lang="bg-BG" smtClean="0"/>
              <a:pPr>
                <a:spcAft>
                  <a:spcPts val="600"/>
                </a:spcAft>
              </a:pPr>
              <a:t>27.3.2019 г.</a:t>
            </a:fld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AE339A-B8F4-4599-9555-0F31B34CBD76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bg-BG" dirty="0"/>
              <a:t>Стр. </a:t>
            </a:r>
            <a:fld id="{71734E5D-357F-4193-8BCE-89C0C4C454A4}" type="slidenum">
              <a:rPr lang="en-US" smtClean="0"/>
              <a:pPr>
                <a:spcAft>
                  <a:spcPts val="600"/>
                </a:spcAft>
              </a:pPr>
              <a:t>13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706E70-B682-4691-88F4-25605C2C3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" y="3124200"/>
            <a:ext cx="2566988" cy="11108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A1BAF3-DE3E-4C7A-933D-CF4EB97F7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229100"/>
            <a:ext cx="2566988" cy="1866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2925BD-C35A-4A06-8C34-9011FD6E8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1295401"/>
            <a:ext cx="2566988" cy="17735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97CA15-62A5-4FDF-A99A-0039E378E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3067907"/>
            <a:ext cx="2566988" cy="7420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2F62BF-8183-4509-926C-BA68F3B424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356836"/>
            <a:ext cx="2566988" cy="18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CEB2130-C250-4ADF-92FE-7709E22CF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AAC2A-4B0E-4B15-99AD-2EFCDBBCA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8096076-6800-4ADF-81E4-8349635F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9663"/>
            <a:ext cx="9144000" cy="460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3BF6-500C-4369-891A-1B5DBF1A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44476"/>
            <a:ext cx="8229600" cy="59372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3300"/>
                </a:solidFill>
              </a:rPr>
              <a:t>Локален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Сайт с </a:t>
            </a:r>
            <a:r>
              <a:rPr lang="en-US" dirty="0">
                <a:solidFill>
                  <a:srgbClr val="FF3300"/>
                </a:solidFill>
              </a:rPr>
              <a:t>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CF7F-B4DB-42ED-92E4-34282312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524000"/>
            <a:ext cx="4254691" cy="1066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300" b="1" u="sng" dirty="0">
                <a:solidFill>
                  <a:srgbClr val="FF3300"/>
                </a:solidFill>
              </a:rPr>
              <a:t>LOCAL DEVELOPMENT</a:t>
            </a:r>
            <a:r>
              <a:rPr lang="bg-BG" sz="1300" b="1" u="sng" dirty="0">
                <a:solidFill>
                  <a:srgbClr val="FF3300"/>
                </a:solidFill>
              </a:rPr>
              <a:t>:</a:t>
            </a:r>
          </a:p>
          <a:p>
            <a:pPr lvl="0">
              <a:buAutoNum type="arabicPeriod"/>
            </a:pPr>
            <a:r>
              <a:rPr lang="bg-BG" sz="1300" dirty="0"/>
              <a:t>Причислява се към т.нар.: </a:t>
            </a:r>
            <a:r>
              <a:rPr lang="en-US" sz="1300" dirty="0"/>
              <a:t>“</a:t>
            </a:r>
            <a:r>
              <a:rPr lang="en-US" sz="1300" b="1" dirty="0"/>
              <a:t>BEST Practices</a:t>
            </a:r>
            <a:r>
              <a:rPr lang="en-US" sz="1300" dirty="0"/>
              <a:t>”</a:t>
            </a:r>
            <a:endParaRPr lang="bg-BG" sz="1300" dirty="0"/>
          </a:p>
          <a:p>
            <a:pPr lvl="0">
              <a:buAutoNum type="arabicPeriod"/>
            </a:pPr>
            <a:r>
              <a:rPr lang="bg-BG" sz="1300" dirty="0"/>
              <a:t>Първи, ЗАДЪЛЖИТЕЛЕН Елемент на УСПЕШНИЯ Цикъл на Разработка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AF2B2AB-CCAB-4FD6-AB6B-C607D3CB22E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62FCFF7-9A21-4D6D-AFC5-651DA6EE2B02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35327-0FCB-4235-81DD-6D856E3C4049}"/>
              </a:ext>
            </a:extLst>
          </p:cNvPr>
          <p:cNvSpPr txBox="1"/>
          <p:nvPr/>
        </p:nvSpPr>
        <p:spPr>
          <a:xfrm>
            <a:off x="76200" y="762000"/>
            <a:ext cx="4254691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FF3300"/>
                </a:solidFill>
              </a:rPr>
              <a:t>Local/Staging WordPress Development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EC4C-948A-4988-9A2A-46B9B5B491A1}"/>
              </a:ext>
            </a:extLst>
          </p:cNvPr>
          <p:cNvSpPr txBox="1"/>
          <p:nvPr/>
        </p:nvSpPr>
        <p:spPr>
          <a:xfrm>
            <a:off x="4648200" y="756791"/>
            <a:ext cx="4318426" cy="53860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bg-BG" dirty="0">
                <a:solidFill>
                  <a:srgbClr val="FF3300"/>
                </a:solidFill>
              </a:rPr>
              <a:t>Препоръчван от</a:t>
            </a:r>
            <a:r>
              <a:rPr lang="en-US" dirty="0">
                <a:solidFill>
                  <a:srgbClr val="FF3300"/>
                </a:solidFill>
              </a:rPr>
              <a:t> WordPress </a:t>
            </a:r>
            <a:r>
              <a:rPr lang="bg-BG" dirty="0">
                <a:solidFill>
                  <a:srgbClr val="FF3300"/>
                </a:solidFill>
              </a:rPr>
              <a:t>Софтуер</a:t>
            </a:r>
            <a:r>
              <a:rPr lang="bg-BG" dirty="0"/>
              <a:t>:</a:t>
            </a:r>
          </a:p>
          <a:p>
            <a:pPr lvl="0"/>
            <a:r>
              <a:rPr lang="bg-BG" sz="1100" dirty="0"/>
              <a:t>Локално Копие на </a:t>
            </a:r>
            <a:r>
              <a:rPr lang="en-US" sz="1100" dirty="0"/>
              <a:t>Live </a:t>
            </a:r>
            <a:r>
              <a:rPr lang="bg-BG" sz="1100" dirty="0"/>
              <a:t>Сайта; ДИРЕКТНИ Промени: в Локалния сайт.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95396-E248-4692-B417-0099FD4376D8}"/>
              </a:ext>
            </a:extLst>
          </p:cNvPr>
          <p:cNvSpPr txBox="1">
            <a:spLocks/>
          </p:cNvSpPr>
          <p:nvPr/>
        </p:nvSpPr>
        <p:spPr>
          <a:xfrm>
            <a:off x="4724400" y="1524000"/>
            <a:ext cx="4093234" cy="42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dirty="0">
                <a:solidFill>
                  <a:srgbClr val="FF3300"/>
                </a:solidFill>
              </a:rPr>
              <a:t>Необходим РЕСУРС: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Server</a:t>
            </a:r>
            <a:r>
              <a:rPr lang="en-US" sz="1300" dirty="0"/>
              <a:t>: </a:t>
            </a:r>
            <a:r>
              <a:rPr lang="bg-BG" sz="1300" dirty="0"/>
              <a:t>както за </a:t>
            </a:r>
            <a:r>
              <a:rPr lang="en-US" sz="1300" dirty="0"/>
              <a:t>Online</a:t>
            </a:r>
            <a:r>
              <a:rPr lang="bg-BG" sz="1300" dirty="0"/>
              <a:t>-Сайт, така и за Локална инсталация (</a:t>
            </a:r>
            <a:r>
              <a:rPr lang="en-US" sz="1200" b="1" u="sng" dirty="0">
                <a:hlinkClick r:id="rId6"/>
              </a:rPr>
              <a:t>XAMPP</a:t>
            </a:r>
            <a:r>
              <a:rPr lang="bg-BG" sz="1300" dirty="0"/>
              <a:t>: </a:t>
            </a:r>
            <a:r>
              <a:rPr lang="en-US" sz="1300" b="1" dirty="0"/>
              <a:t>Cross-Platform</a:t>
            </a:r>
            <a:r>
              <a:rPr lang="en-US" sz="1300" dirty="0"/>
              <a:t> </a:t>
            </a:r>
            <a:r>
              <a:rPr lang="en-US" sz="1300" b="1" dirty="0"/>
              <a:t>A</a:t>
            </a:r>
            <a:r>
              <a:rPr lang="en-US" sz="1300" dirty="0"/>
              <a:t>pache, </a:t>
            </a:r>
            <a:r>
              <a:rPr lang="en-US" sz="1300" b="1" dirty="0"/>
              <a:t>M</a:t>
            </a:r>
            <a:r>
              <a:rPr lang="en-US" sz="1300" dirty="0"/>
              <a:t>ySQL, </a:t>
            </a:r>
            <a:r>
              <a:rPr lang="en-US" sz="1300" b="1" dirty="0"/>
              <a:t>P</a:t>
            </a:r>
            <a:r>
              <a:rPr lang="en-US" sz="1300" dirty="0"/>
              <a:t>HP. </a:t>
            </a:r>
            <a:r>
              <a:rPr lang="en-US" sz="1300" b="1" dirty="0"/>
              <a:t>P</a:t>
            </a:r>
            <a:r>
              <a:rPr lang="en-US" sz="1300" dirty="0"/>
              <a:t>erl; </a:t>
            </a:r>
            <a:r>
              <a:rPr lang="bg-BG" sz="1300" dirty="0"/>
              <a:t>за</a:t>
            </a:r>
            <a:r>
              <a:rPr lang="en-US" sz="1300" dirty="0"/>
              <a:t> </a:t>
            </a:r>
            <a:r>
              <a:rPr lang="en-US" sz="1300" dirty="0">
                <a:hlinkClick r:id="rId7"/>
              </a:rPr>
              <a:t>MySQL</a:t>
            </a:r>
            <a:r>
              <a:rPr lang="en-US" sz="1300" dirty="0"/>
              <a:t>, 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bg-BG" sz="1300" dirty="0"/>
              <a:t>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9"/>
              </a:rPr>
              <a:t>PHP</a:t>
            </a:r>
            <a:r>
              <a:rPr lang="en-US" sz="1300" dirty="0"/>
              <a:t>: </a:t>
            </a:r>
            <a:r>
              <a:rPr lang="bg-BG" sz="1300" dirty="0"/>
              <a:t>Базов Програмен език на Платформата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>
                <a:hlinkClick r:id="rId7"/>
              </a:rPr>
              <a:t>MySQL</a:t>
            </a:r>
            <a:r>
              <a:rPr lang="en-US" sz="1300" dirty="0"/>
              <a:t> </a:t>
            </a:r>
            <a:r>
              <a:rPr lang="bg-BG" sz="1300" dirty="0"/>
              <a:t>за Базата-данни; текущо, 64-Битовата Версия на </a:t>
            </a:r>
            <a:r>
              <a:rPr lang="en-US" sz="1300" dirty="0"/>
              <a:t>MySQL </a:t>
            </a:r>
            <a:r>
              <a:rPr lang="bg-BG" sz="1300" dirty="0"/>
              <a:t>е НЕСЪВМЕСТИМА с </a:t>
            </a:r>
            <a:r>
              <a:rPr lang="en-US" sz="1300" dirty="0"/>
              <a:t>XAMPP Control Panel (</a:t>
            </a:r>
            <a:r>
              <a:rPr lang="bg-BG" sz="1300" dirty="0"/>
              <a:t>вж. </a:t>
            </a:r>
            <a:r>
              <a:rPr lang="bg-BG" sz="1300" dirty="0">
                <a:hlinkClick r:id="rId8"/>
              </a:rPr>
              <a:t>тук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MySQL User Interface</a:t>
            </a:r>
            <a:r>
              <a:rPr lang="en-US" sz="1300" dirty="0"/>
              <a:t>, </a:t>
            </a:r>
            <a:r>
              <a:rPr lang="bg-BG" sz="1300" dirty="0"/>
              <a:t>като: </a:t>
            </a:r>
            <a:r>
              <a:rPr lang="en-US" sz="1300" dirty="0">
                <a:hlinkClick r:id="rId10"/>
              </a:rPr>
              <a:t>phpMyAdmin</a:t>
            </a:r>
            <a:r>
              <a:rPr lang="en-US" sz="1300" dirty="0"/>
              <a:t> </a:t>
            </a:r>
            <a:r>
              <a:rPr lang="bg-BG" sz="1300" dirty="0"/>
              <a:t>за по-удобно Обслужване на Базата-данни</a:t>
            </a:r>
            <a:endParaRPr lang="en-US" sz="1300" dirty="0">
              <a:hlinkClick r:id="rId11"/>
            </a:endParaRP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/>
              <a:t>Code Editor </a:t>
            </a:r>
            <a:r>
              <a:rPr lang="bg-BG" sz="1300" dirty="0"/>
              <a:t>или </a:t>
            </a:r>
            <a:r>
              <a:rPr lang="en-US" sz="1300" dirty="0"/>
              <a:t>IDE </a:t>
            </a:r>
            <a:r>
              <a:rPr lang="bg-BG" sz="1300" dirty="0"/>
              <a:t>за Кода: </a:t>
            </a:r>
            <a:r>
              <a:rPr lang="en-US" sz="1300" dirty="0">
                <a:hlinkClick r:id="rId11"/>
              </a:rPr>
              <a:t>NotePad++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dirty="0">
                <a:hlinkClick r:id="rId12"/>
              </a:rPr>
              <a:t>Chrome</a:t>
            </a:r>
            <a:r>
              <a:rPr lang="en-US" sz="1300" dirty="0"/>
              <a:t> </a:t>
            </a:r>
            <a:r>
              <a:rPr lang="bg-BG" sz="1300" dirty="0"/>
              <a:t>или</a:t>
            </a:r>
            <a:r>
              <a:rPr lang="en-US" sz="1300" dirty="0"/>
              <a:t> Firefox</a:t>
            </a:r>
            <a:r>
              <a:rPr lang="bg-BG" sz="1300" dirty="0"/>
              <a:t> </a:t>
            </a:r>
            <a:r>
              <a:rPr lang="en-US" sz="1300" b="1" dirty="0"/>
              <a:t>Developer Tools</a:t>
            </a:r>
            <a:r>
              <a:rPr lang="bg-BG" sz="1300" dirty="0"/>
              <a:t> за Анализ и </a:t>
            </a:r>
            <a:r>
              <a:rPr lang="en-US" sz="1300" dirty="0"/>
              <a:t>Debugging </a:t>
            </a:r>
            <a:r>
              <a:rPr lang="bg-BG" sz="1300" dirty="0"/>
              <a:t>на нашия Сайт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/>
              <a:t>Локален Текстов редактор</a:t>
            </a:r>
            <a:r>
              <a:rPr lang="bg-BG" sz="1300" dirty="0"/>
              <a:t> с възможност за Търсене на Файлове</a:t>
            </a:r>
            <a:r>
              <a:rPr lang="en-US" sz="1300" dirty="0"/>
              <a:t>: </a:t>
            </a:r>
            <a:r>
              <a:rPr lang="en-US" sz="1300" dirty="0" err="1">
                <a:hlinkClick r:id="rId13"/>
              </a:rPr>
              <a:t>TextPad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Windows </a:t>
            </a:r>
            <a:r>
              <a:rPr lang="bg-BG" sz="1300" dirty="0"/>
              <a:t>или </a:t>
            </a:r>
            <a:r>
              <a:rPr lang="en-US" sz="1300" dirty="0" err="1">
                <a:hlinkClick r:id="rId14"/>
              </a:rPr>
              <a:t>TextMate</a:t>
            </a:r>
            <a:r>
              <a:rPr lang="en-US" sz="1300" dirty="0"/>
              <a:t> </a:t>
            </a:r>
            <a:r>
              <a:rPr lang="bg-BG" sz="1300" dirty="0"/>
              <a:t>за </a:t>
            </a:r>
            <a:r>
              <a:rPr lang="en-US" sz="1300" dirty="0"/>
              <a:t>Mac (</a:t>
            </a:r>
            <a:r>
              <a:rPr lang="bg-BG" sz="1300" dirty="0"/>
              <a:t>за Разглеждане на Функции</a:t>
            </a:r>
            <a:r>
              <a:rPr lang="en-US" sz="1300" dirty="0"/>
              <a:t>)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b="1" dirty="0">
                <a:hlinkClick r:id="rId15"/>
              </a:rPr>
              <a:t>Последна Версия</a:t>
            </a:r>
            <a:r>
              <a:rPr lang="bg-BG" sz="1300" b="1" dirty="0"/>
              <a:t> на </a:t>
            </a:r>
            <a:r>
              <a:rPr lang="en-US" sz="1300" b="1" dirty="0"/>
              <a:t>WordPress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300" b="1" dirty="0"/>
              <a:t>WordPress </a:t>
            </a:r>
            <a:r>
              <a:rPr lang="en-US" sz="1300" b="1" dirty="0">
                <a:hlinkClick r:id="rId16"/>
              </a:rPr>
              <a:t>Duplicator</a:t>
            </a:r>
            <a:r>
              <a:rPr lang="en-US" sz="1300" dirty="0"/>
              <a:t>: WordPress Migration Plugin </a:t>
            </a:r>
            <a:r>
              <a:rPr lang="bg-BG" sz="1300" dirty="0"/>
              <a:t>за „Пакетиране“</a:t>
            </a:r>
            <a:r>
              <a:rPr lang="en-US" sz="1300" dirty="0"/>
              <a:t>/Upload</a:t>
            </a:r>
            <a:r>
              <a:rPr lang="bg-BG" sz="1300" dirty="0"/>
              <a:t>-</a:t>
            </a:r>
            <a:r>
              <a:rPr lang="bg-BG" sz="1300" dirty="0" err="1"/>
              <a:t>ване</a:t>
            </a:r>
            <a:r>
              <a:rPr lang="bg-BG" sz="1300" dirty="0"/>
              <a:t>  (Преместване) на Сайт</a:t>
            </a: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1E929-7492-442F-96E0-572592ABA91E}"/>
              </a:ext>
            </a:extLst>
          </p:cNvPr>
          <p:cNvSpPr txBox="1">
            <a:spLocks/>
          </p:cNvSpPr>
          <p:nvPr/>
        </p:nvSpPr>
        <p:spPr>
          <a:xfrm>
            <a:off x="76200" y="4572000"/>
            <a:ext cx="4254691" cy="1986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“БУФЕРНА“ Зона: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НЕОБЕЗПОКОЯВАНИ, </a:t>
            </a:r>
            <a:r>
              <a:rPr lang="en-US" sz="1300" b="1" dirty="0"/>
              <a:t>Test</a:t>
            </a:r>
            <a:r>
              <a:rPr lang="bg-BG" sz="1300" b="1" dirty="0"/>
              <a:t>-</a:t>
            </a:r>
            <a:r>
              <a:rPr lang="bg-BG" sz="1300" b="1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БЕЗОПАСЕН </a:t>
            </a:r>
            <a:r>
              <a:rPr lang="en-US" sz="1300" b="1" dirty="0"/>
              <a:t>Update</a:t>
            </a:r>
            <a:r>
              <a:rPr lang="bg-BG" sz="1300" dirty="0"/>
              <a:t> на Ядрото и Компонентите на </a:t>
            </a:r>
            <a:r>
              <a:rPr lang="en-US" sz="1300" dirty="0"/>
              <a:t>WordPress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НЕ НИ Е НУЖНА </a:t>
            </a:r>
            <a:r>
              <a:rPr lang="en-US" sz="1300" dirty="0"/>
              <a:t>Online</a:t>
            </a:r>
            <a:r>
              <a:rPr lang="ru-RU" sz="1300" dirty="0"/>
              <a:t>-</a:t>
            </a:r>
            <a:r>
              <a:rPr lang="bg-BG" sz="1300" dirty="0"/>
              <a:t>Свързаност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ВИСОКА </a:t>
            </a:r>
            <a:r>
              <a:rPr lang="bg-BG" sz="1300" b="1" dirty="0"/>
              <a:t>Производителност</a:t>
            </a:r>
            <a:r>
              <a:rPr lang="bg-BG" sz="1300" dirty="0"/>
              <a:t> при НИСКИ Разходи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Можем да работим ПАРАЛЕЛНО с различни Конфигурации на </a:t>
            </a:r>
            <a:r>
              <a:rPr lang="en-US" sz="1300" dirty="0"/>
              <a:t>WordPress</a:t>
            </a:r>
            <a:r>
              <a:rPr lang="bg-BG" sz="1300" dirty="0"/>
              <a:t>; </a:t>
            </a:r>
            <a:r>
              <a:rPr lang="en-US" sz="1300" dirty="0"/>
              <a:t>TEST</a:t>
            </a:r>
            <a:r>
              <a:rPr lang="bg-BG" sz="1300" dirty="0"/>
              <a:t>-</a:t>
            </a:r>
            <a:r>
              <a:rPr lang="bg-BG" sz="1300" dirty="0" err="1"/>
              <a:t>ваме</a:t>
            </a:r>
            <a:r>
              <a:rPr lang="bg-BG" sz="1300" dirty="0"/>
              <a:t> </a:t>
            </a:r>
            <a:r>
              <a:rPr lang="en-US" sz="1300" dirty="0"/>
              <a:t>Plugin</a:t>
            </a:r>
            <a:r>
              <a:rPr lang="bg-BG" sz="1300" dirty="0"/>
              <a:t>-и </a:t>
            </a:r>
            <a:r>
              <a:rPr lang="bg-BG" sz="1300" dirty="0" err="1"/>
              <a:t>и</a:t>
            </a:r>
            <a:r>
              <a:rPr lang="bg-BG" sz="1300" dirty="0"/>
              <a:t> </a:t>
            </a:r>
            <a:r>
              <a:rPr lang="en-US" sz="1300" dirty="0"/>
              <a:t>Theme</a:t>
            </a:r>
            <a:r>
              <a:rPr lang="bg-BG" sz="1300" dirty="0"/>
              <a:t>-и с различни Версии</a:t>
            </a:r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CAF9471-74BB-405B-976D-5FCB3E2F23E1}"/>
              </a:ext>
            </a:extLst>
          </p:cNvPr>
          <p:cNvSpPr txBox="1">
            <a:spLocks/>
          </p:cNvSpPr>
          <p:nvPr/>
        </p:nvSpPr>
        <p:spPr>
          <a:xfrm>
            <a:off x="76200" y="2514602"/>
            <a:ext cx="4254691" cy="2133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1300" b="1" u="sng" dirty="0">
                <a:solidFill>
                  <a:srgbClr val="FF3300"/>
                </a:solidFill>
              </a:rPr>
              <a:t>Класически Цикъл на Разработка:</a:t>
            </a:r>
          </a:p>
          <a:p>
            <a:pPr marL="0" indent="0">
              <a:buNone/>
            </a:pPr>
            <a:r>
              <a:rPr lang="bg-BG" sz="1300" dirty="0"/>
              <a:t>ПРИНЦИПНО: 3 ФУНДАМЕНТАЛНИ Етапа</a:t>
            </a:r>
            <a:r>
              <a:rPr lang="en-US" sz="1300" dirty="0"/>
              <a:t>: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Разработка (</a:t>
            </a:r>
            <a:r>
              <a:rPr lang="en-US" sz="1300" b="1" dirty="0"/>
              <a:t>Development</a:t>
            </a:r>
            <a:r>
              <a:rPr lang="bg-BG" sz="1300" dirty="0"/>
              <a:t>): на Развойна Среда</a:t>
            </a:r>
            <a:r>
              <a:rPr lang="en-US" sz="1300" dirty="0"/>
              <a:t>; </a:t>
            </a:r>
            <a:r>
              <a:rPr lang="bg-BG" sz="1300" dirty="0"/>
              <a:t>Локална Работна станция/Преносимо </a:t>
            </a:r>
            <a:r>
              <a:rPr lang="en-US" sz="1300" dirty="0"/>
              <a:t>PC</a:t>
            </a:r>
            <a:endParaRPr lang="bg-BG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Внедряване (</a:t>
            </a:r>
            <a:r>
              <a:rPr lang="en-US" sz="1300" b="1" dirty="0"/>
              <a:t>Staging</a:t>
            </a:r>
            <a:r>
              <a:rPr lang="bg-BG" sz="1300" dirty="0"/>
              <a:t>)</a:t>
            </a:r>
            <a:r>
              <a:rPr lang="en-US" sz="1300" dirty="0"/>
              <a:t>: </a:t>
            </a:r>
            <a:r>
              <a:rPr lang="bg-BG" sz="1300" dirty="0"/>
              <a:t>Приложна/Тестова среда; на </a:t>
            </a:r>
            <a:r>
              <a:rPr lang="en-US" sz="1300" u="sng" dirty="0">
                <a:hlinkClick r:id="rId17"/>
              </a:rPr>
              <a:t>Staging</a:t>
            </a:r>
            <a:r>
              <a:rPr lang="bg-BG" sz="1300" u="sng" dirty="0">
                <a:hlinkClick r:id="rId17"/>
              </a:rPr>
              <a:t>-сървър</a:t>
            </a:r>
            <a:r>
              <a:rPr lang="bg-BG" sz="1300" dirty="0"/>
              <a:t> (Междинен сървър), сходен с Продуктивния; БУФЕР Развойна/Продуктивна среда</a:t>
            </a:r>
            <a:endParaRPr lang="en-US" sz="13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bg-BG" sz="1300" dirty="0"/>
              <a:t>Реално Приложение (</a:t>
            </a:r>
            <a:r>
              <a:rPr lang="en-US" sz="1300" b="1" dirty="0"/>
              <a:t>Production</a:t>
            </a:r>
            <a:r>
              <a:rPr lang="bg-BG" sz="1300" dirty="0"/>
              <a:t>): на Продуктивен </a:t>
            </a:r>
            <a:r>
              <a:rPr lang="en-US" sz="1300" dirty="0"/>
              <a:t>Web-</a:t>
            </a:r>
            <a:r>
              <a:rPr lang="bg-BG" sz="1300" dirty="0"/>
              <a:t>Сайт; </a:t>
            </a:r>
            <a:r>
              <a:rPr lang="en-US" sz="1300" dirty="0"/>
              <a:t>High-End </a:t>
            </a:r>
            <a:r>
              <a:rPr lang="bg-BG" sz="1300" dirty="0"/>
              <a:t>Хардуер </a:t>
            </a:r>
            <a:r>
              <a:rPr lang="en-US" sz="1300" dirty="0"/>
              <a:t>(</a:t>
            </a:r>
            <a:r>
              <a:rPr lang="bg-BG" sz="1300" dirty="0"/>
              <a:t>от ВИСОК Клас</a:t>
            </a:r>
            <a:r>
              <a:rPr lang="en-US" sz="1300" dirty="0"/>
              <a:t>)</a:t>
            </a:r>
            <a:r>
              <a:rPr lang="bg-BG" sz="1300" dirty="0"/>
              <a:t>, под </a:t>
            </a:r>
            <a:r>
              <a:rPr lang="en-US" sz="1300" dirty="0"/>
              <a:t>Linux</a:t>
            </a:r>
            <a:r>
              <a:rPr lang="bg-BG" sz="1300" dirty="0"/>
              <a:t>; ПРЕДОСТАВЯ Сайта на Клиентите в </a:t>
            </a:r>
            <a:r>
              <a:rPr lang="en-US" sz="1300" dirty="0"/>
              <a:t>Internet</a:t>
            </a:r>
            <a:endParaRPr lang="bg-BG" sz="1300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4582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0FAD3ED5-0668-4BC5-B4FA-FCAAF32C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52600"/>
            <a:ext cx="971550" cy="6477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4AE96C18-B6D8-476F-8391-28F0E3F8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524000"/>
            <a:ext cx="2401443" cy="1185005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9158E9BE-F26C-4294-8946-CA8C5D75B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984" y="1089946"/>
            <a:ext cx="2414016" cy="1348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38530-2128-4394-BBD0-C9EA3B5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Конфигуриране на </a:t>
            </a:r>
            <a:r>
              <a:rPr lang="bg-BG" sz="2300" dirty="0">
                <a:solidFill>
                  <a:srgbClr val="FF3300"/>
                </a:solidFill>
              </a:rPr>
              <a:t>Базата-данни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5FFB-9914-4048-AE60-37D8585D9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1"/>
            <a:ext cx="8229600" cy="29718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 </a:t>
            </a:r>
            <a:r>
              <a:rPr lang="en-US" sz="1800" b="1" u="sng" dirty="0">
                <a:solidFill>
                  <a:srgbClr val="FF3300"/>
                </a:solidFill>
              </a:rPr>
              <a:t>MySQL</a:t>
            </a:r>
            <a:r>
              <a:rPr lang="en-US" sz="1800" u="sng" dirty="0">
                <a:solidFill>
                  <a:srgbClr val="0000FF"/>
                </a:solidFill>
              </a:rPr>
              <a:t>:</a:t>
            </a:r>
          </a:p>
          <a:p>
            <a:pPr marL="400050" indent="-400050">
              <a:buAutoNum type="romanUcPeriod"/>
            </a:pPr>
            <a:r>
              <a:rPr lang="bg-BG" sz="1600" dirty="0"/>
              <a:t>Създаваме </a:t>
            </a:r>
            <a:r>
              <a:rPr lang="en-US" sz="1600" dirty="0"/>
              <a:t>WordPress</a:t>
            </a:r>
            <a:r>
              <a:rPr lang="bg-BG" sz="1600" dirty="0"/>
              <a:t>-Потребител и от негово име: База-данни (Колекция </a:t>
            </a:r>
            <a:r>
              <a:rPr lang="bg-BG" sz="1600" dirty="0" err="1"/>
              <a:t>Таблци</a:t>
            </a:r>
            <a:r>
              <a:rPr lang="bg-BG" sz="1600" dirty="0"/>
              <a:t> на </a:t>
            </a:r>
            <a:r>
              <a:rPr lang="en-US" sz="1600" dirty="0"/>
              <a:t>WordPress</a:t>
            </a:r>
            <a:r>
              <a:rPr lang="bg-BG" sz="1600" dirty="0"/>
              <a:t>)</a:t>
            </a:r>
            <a:endParaRPr lang="en-US" sz="1600" dirty="0"/>
          </a:p>
          <a:p>
            <a:pPr marL="400050" indent="-400050">
              <a:buAutoNum type="romanUcPeriod"/>
            </a:pPr>
            <a:r>
              <a:rPr lang="bg-BG" sz="1600" dirty="0"/>
              <a:t>Използваме: 1) </a:t>
            </a:r>
            <a:r>
              <a:rPr lang="en-US" sz="1600" dirty="0"/>
              <a:t>MySQL Command Line </a:t>
            </a:r>
            <a:r>
              <a:rPr lang="bg-BG" sz="1600" dirty="0"/>
              <a:t>или 2) Инструмент, от типа на: а) </a:t>
            </a:r>
            <a:r>
              <a:rPr lang="en-US" sz="1600" dirty="0"/>
              <a:t>phpMyAdmin </a:t>
            </a:r>
            <a:r>
              <a:rPr lang="bg-BG" sz="1600" dirty="0"/>
              <a:t>или б) </a:t>
            </a:r>
            <a:r>
              <a:rPr lang="en-US" sz="1600" dirty="0">
                <a:hlinkClick r:id="rId2"/>
              </a:rPr>
              <a:t>Chive</a:t>
            </a:r>
            <a:r>
              <a:rPr lang="en-US" sz="1600" dirty="0"/>
              <a:t> (Open-Source MySQL Data Management tool)</a:t>
            </a:r>
          </a:p>
          <a:p>
            <a:pPr marL="400050" indent="-400050">
              <a:buAutoNum type="romanUcPeriod"/>
            </a:pPr>
            <a:r>
              <a:rPr lang="bg-BG" sz="1600" dirty="0"/>
              <a:t>Повече за: </a:t>
            </a:r>
            <a:r>
              <a:rPr lang="en-US" sz="1600" dirty="0"/>
              <a:t>MySQL-</a:t>
            </a:r>
            <a:r>
              <a:rPr lang="bg-BG" sz="1600" dirty="0"/>
              <a:t>Правомощия, за Таблиците, които ги предоставят и за тяхното Администриране, можем да прочетем в: </a:t>
            </a:r>
            <a:r>
              <a:rPr lang="en-US" sz="1600" dirty="0">
                <a:hlinkClick r:id="rId8"/>
              </a:rPr>
              <a:t>MySQL Reference Manual</a:t>
            </a:r>
            <a:r>
              <a:rPr lang="bg-BG" sz="1600" dirty="0"/>
              <a:t>, в Главите от </a:t>
            </a:r>
            <a:r>
              <a:rPr lang="en-US" sz="1600" dirty="0">
                <a:hlinkClick r:id="rId9"/>
              </a:rPr>
              <a:t>Chapter 6 Security</a:t>
            </a:r>
            <a:r>
              <a:rPr lang="bg-BG" sz="1600" dirty="0"/>
              <a:t>, най-вече в Част: </a:t>
            </a:r>
            <a:r>
              <a:rPr lang="en-US" sz="1600" u="sng" dirty="0">
                <a:hlinkClick r:id="rId10"/>
              </a:rPr>
              <a:t>6.3 MySQL User Account Management</a:t>
            </a:r>
            <a:endParaRPr lang="bg-BG" sz="1600" u="sng" dirty="0"/>
          </a:p>
          <a:p>
            <a:pPr marL="400050" indent="-400050">
              <a:buAutoNum type="romanUcPeriod"/>
            </a:pPr>
            <a:r>
              <a:rPr lang="bg-BG" sz="1600" dirty="0"/>
              <a:t>НЯМА УСТАНОВЕНИ Конвенции при Именуване на </a:t>
            </a:r>
            <a:r>
              <a:rPr lang="en-US" sz="1600" dirty="0"/>
              <a:t>WordPress </a:t>
            </a:r>
            <a:r>
              <a:rPr lang="bg-BG" sz="1600" dirty="0"/>
              <a:t>Потребители или Бази-данни; ОБИЧАЙНО, с Информативна цел и за Удобство на </a:t>
            </a:r>
            <a:r>
              <a:rPr lang="bg-BG" sz="1600" dirty="0" err="1"/>
              <a:t>Админстраятора</a:t>
            </a:r>
            <a:r>
              <a:rPr lang="bg-BG" sz="1600" dirty="0"/>
              <a:t>, Потребителското име и Името на База-данни във </a:t>
            </a:r>
            <a:r>
              <a:rPr lang="en-US" sz="1600" dirty="0"/>
              <a:t>WordPress, </a:t>
            </a:r>
            <a:r>
              <a:rPr lang="bg-BG" sz="1600" dirty="0"/>
              <a:t>започват с Префикс: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7B76-B0D2-4489-9FF1-A82CFE1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34E5D-357F-4193-8BCE-89C0C4C454A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D4556-41C7-419B-BA1B-FDB23B7E99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CB5691E-C307-4DE7-ABD2-E8656512A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F69909-6419-45EC-896C-17644214B840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1A05D79-434B-4695-8F3A-DB5C4857D0D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6EBEE7-4F20-4907-885F-BD8DB831E65A}"/>
              </a:ext>
            </a:extLst>
          </p:cNvPr>
          <p:cNvSpPr txBox="1">
            <a:spLocks/>
          </p:cNvSpPr>
          <p:nvPr/>
        </p:nvSpPr>
        <p:spPr>
          <a:xfrm>
            <a:off x="304800" y="3505200"/>
            <a:ext cx="8229600" cy="2971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Възможни </a:t>
            </a:r>
            <a:r>
              <a:rPr lang="bg-BG" sz="1800" b="1" u="sng" dirty="0">
                <a:solidFill>
                  <a:srgbClr val="FF3300"/>
                </a:solidFill>
              </a:rPr>
              <a:t>Колизии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r>
              <a:rPr lang="bg-BG" sz="1600" b="1" dirty="0"/>
              <a:t> </a:t>
            </a:r>
            <a:r>
              <a:rPr lang="bg-BG" sz="1200" dirty="0"/>
              <a:t>(при опит за </a:t>
            </a:r>
            <a:r>
              <a:rPr lang="en-US" sz="1200" dirty="0"/>
              <a:t>Log</a:t>
            </a:r>
            <a:r>
              <a:rPr lang="bg-BG" sz="1200" dirty="0"/>
              <a:t>-</a:t>
            </a:r>
            <a:r>
              <a:rPr lang="bg-BG" sz="1200" dirty="0" err="1"/>
              <a:t>ване</a:t>
            </a:r>
            <a:r>
              <a:rPr lang="bg-BG" sz="1200" dirty="0"/>
              <a:t> в новосъздадена База-данни с Потребител: </a:t>
            </a:r>
            <a:r>
              <a:rPr lang="en-US" sz="1200" dirty="0"/>
              <a:t>admin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server can</a:t>
            </a:r>
            <a:r>
              <a:rPr lang="ru-RU" sz="1600" b="1" dirty="0"/>
              <a:t>’</a:t>
            </a:r>
            <a:r>
              <a:rPr lang="en-US" sz="1600" b="1" dirty="0"/>
              <a:t>t find MySQL</a:t>
            </a:r>
            <a:r>
              <a:rPr lang="bg-BG" sz="1600" dirty="0"/>
              <a:t> </a:t>
            </a:r>
            <a:r>
              <a:rPr lang="bg-BG" sz="1200" dirty="0"/>
              <a:t>(</a:t>
            </a:r>
            <a:r>
              <a:rPr lang="en-US" sz="1300" dirty="0"/>
              <a:t>hostname</a:t>
            </a:r>
            <a:r>
              <a:rPr lang="bg-BG" sz="1300" dirty="0"/>
              <a:t> на </a:t>
            </a:r>
            <a:r>
              <a:rPr lang="en-US" sz="1300" dirty="0"/>
              <a:t>MySQL server</a:t>
            </a:r>
            <a:r>
              <a:rPr lang="bg-BG" sz="1300" dirty="0"/>
              <a:t>, различно от упоменатото във </a:t>
            </a:r>
            <a:r>
              <a:rPr lang="en-US" sz="1300" dirty="0"/>
              <a:t>wp</a:t>
            </a:r>
            <a:r>
              <a:rPr lang="ru-RU" sz="1300" dirty="0"/>
              <a:t>-</a:t>
            </a:r>
            <a:r>
              <a:rPr lang="en-US" sz="1300" dirty="0"/>
              <a:t>config</a:t>
            </a:r>
            <a:r>
              <a:rPr lang="ru-RU" sz="1300" dirty="0"/>
              <a:t>.</a:t>
            </a:r>
            <a:r>
              <a:rPr lang="en-US" sz="1300" dirty="0"/>
              <a:t>php </a:t>
            </a:r>
            <a:r>
              <a:rPr lang="bg-BG" sz="1300" dirty="0"/>
              <a:t>файла или </a:t>
            </a:r>
            <a:r>
              <a:rPr lang="en-US" sz="1300" dirty="0"/>
              <a:t>Web</a:t>
            </a:r>
            <a:r>
              <a:rPr lang="bg-BG" sz="1300" dirty="0"/>
              <a:t>-сървърът неуспешно търси локална </a:t>
            </a:r>
            <a:r>
              <a:rPr lang="en-US" sz="1300" dirty="0"/>
              <a:t>MySQL </a:t>
            </a:r>
            <a:r>
              <a:rPr lang="bg-BG" sz="1300" dirty="0"/>
              <a:t>конфигурация</a:t>
            </a:r>
            <a:r>
              <a:rPr lang="ru-RU" sz="1300" dirty="0"/>
              <a:t> /</a:t>
            </a:r>
            <a:r>
              <a:rPr lang="en-US" sz="1300" dirty="0"/>
              <a:t>MySQL instance</a:t>
            </a:r>
            <a:r>
              <a:rPr lang="ru-RU" sz="1300" dirty="0"/>
              <a:t>/</a:t>
            </a:r>
            <a:r>
              <a:rPr lang="bg-BG" sz="1300" dirty="0"/>
              <a:t>, към която да отвори </a:t>
            </a:r>
            <a:r>
              <a:rPr lang="bg-BG" sz="1300" dirty="0" err="1"/>
              <a:t>сокет</a:t>
            </a:r>
            <a:r>
              <a:rPr lang="bg-BG" sz="1300" dirty="0"/>
              <a:t> връзка /</a:t>
            </a:r>
            <a:r>
              <a:rPr lang="en-US" sz="1300" dirty="0"/>
              <a:t>socket connection</a:t>
            </a:r>
            <a:r>
              <a:rPr lang="bg-BG" sz="1300" dirty="0"/>
              <a:t>/</a:t>
            </a:r>
            <a:r>
              <a:rPr lang="bg-BG" sz="1200" dirty="0"/>
              <a:t>)</a:t>
            </a:r>
          </a:p>
          <a:p>
            <a:pPr>
              <a:buAutoNum type="arabicPeriod"/>
            </a:pPr>
            <a:r>
              <a:rPr lang="en-US" sz="1600" b="1" dirty="0"/>
              <a:t>Web finds MySQL but can</a:t>
            </a:r>
            <a:r>
              <a:rPr lang="ru-RU" sz="1600" b="1" dirty="0"/>
              <a:t>’</a:t>
            </a:r>
            <a:r>
              <a:rPr lang="en-US" sz="1600" b="1" dirty="0"/>
              <a:t>t log in</a:t>
            </a:r>
            <a:r>
              <a:rPr lang="bg-BG" sz="1800" dirty="0"/>
              <a:t> </a:t>
            </a:r>
            <a:r>
              <a:rPr lang="bg-BG" sz="1200" dirty="0"/>
              <a:t>(</a:t>
            </a:r>
            <a:r>
              <a:rPr lang="en-US" sz="1200" dirty="0"/>
              <a:t>MySQL Username </a:t>
            </a:r>
            <a:r>
              <a:rPr lang="bg-BG" sz="1200" dirty="0"/>
              <a:t>и/или </a:t>
            </a:r>
            <a:r>
              <a:rPr lang="en-US" sz="1200" dirty="0"/>
              <a:t>Password </a:t>
            </a:r>
            <a:r>
              <a:rPr lang="bg-BG" sz="1200" dirty="0"/>
              <a:t>са сбъркани</a:t>
            </a:r>
            <a:r>
              <a:rPr lang="en-US" sz="1200" dirty="0"/>
              <a:t>; </a:t>
            </a:r>
            <a:r>
              <a:rPr lang="bg-BG" sz="1200" dirty="0"/>
              <a:t>възможен </a:t>
            </a:r>
            <a:r>
              <a:rPr lang="en-US" sz="1200" dirty="0"/>
              <a:t>password authentication </a:t>
            </a:r>
            <a:r>
              <a:rPr lang="bg-BG" sz="1200" dirty="0"/>
              <a:t>проблем при </a:t>
            </a:r>
            <a:r>
              <a:rPr lang="en-US" sz="1200" dirty="0"/>
              <a:t>PHP</a:t>
            </a:r>
            <a:r>
              <a:rPr lang="bg-BG" sz="1200" dirty="0"/>
              <a:t>-приложенията на някои </a:t>
            </a:r>
            <a:r>
              <a:rPr lang="en-US" sz="1200" dirty="0"/>
              <a:t>Web</a:t>
            </a:r>
            <a:r>
              <a:rPr lang="bg-BG" sz="1200" dirty="0"/>
              <a:t>-сървъри поради поддържана единствено стара </a:t>
            </a:r>
            <a:r>
              <a:rPr lang="en-US" sz="1200" dirty="0"/>
              <a:t>MySQL</a:t>
            </a:r>
            <a:r>
              <a:rPr lang="ru-RU" sz="1200" dirty="0"/>
              <a:t> 4.0 </a:t>
            </a:r>
            <a:r>
              <a:rPr lang="bg-BG" sz="1200" dirty="0"/>
              <a:t>схема за </a:t>
            </a:r>
            <a:r>
              <a:rPr lang="bg-BG" sz="1200" dirty="0" err="1"/>
              <a:t>хеширане</a:t>
            </a:r>
            <a:r>
              <a:rPr lang="bg-BG" sz="1200" dirty="0"/>
              <a:t> на Пароли)</a:t>
            </a:r>
            <a:endParaRPr lang="en-US" sz="1200" dirty="0"/>
          </a:p>
          <a:p>
            <a:pPr>
              <a:buAutoNum type="arabicPeriod"/>
            </a:pPr>
            <a:r>
              <a:rPr lang="en-US" sz="1600" b="1" dirty="0"/>
              <a:t>WordPress connects to MySQL but can’t select the database</a:t>
            </a:r>
            <a:r>
              <a:rPr lang="en-US" sz="1700" b="1" dirty="0"/>
              <a:t> </a:t>
            </a:r>
            <a:r>
              <a:rPr lang="en-US" sz="1200" dirty="0"/>
              <a:t>(WordPress </a:t>
            </a:r>
            <a:r>
              <a:rPr lang="bg-BG" sz="1200" dirty="0"/>
              <a:t>се свързва с </a:t>
            </a:r>
            <a:r>
              <a:rPr lang="en-US" sz="1200" dirty="0"/>
              <a:t>MySQL, </a:t>
            </a:r>
            <a:r>
              <a:rPr lang="bg-BG" sz="1200" dirty="0"/>
              <a:t>но не комуникира с Базата-данни; </a:t>
            </a:r>
            <a:r>
              <a:rPr lang="en-US" sz="1200" dirty="0"/>
              <a:t>MySQL </a:t>
            </a:r>
            <a:r>
              <a:rPr lang="bg-BG" sz="1200" dirty="0"/>
              <a:t>Базата ни данни не е създадена от правилния Потребител /</a:t>
            </a:r>
            <a:r>
              <a:rPr lang="en-US" sz="1200" dirty="0"/>
              <a:t>database user</a:t>
            </a:r>
            <a:r>
              <a:rPr lang="bg-BG" sz="1200" dirty="0"/>
              <a:t>/ или същият няма правомощия да работи с нея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46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F4FD8C-1509-4573-BBCC-7436D4E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38600"/>
            <a:ext cx="4279392" cy="282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37FE1-E7B5-45D9-B223-502787E0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4038600"/>
            <a:ext cx="4212527" cy="2784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C1C29-04BF-4595-B5A1-6A5EA4D61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DC8724-99B5-4681-8592-80439B600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4AAEEE-C883-4348-9E34-4735BEB53FB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7217B07-FA88-48BB-8D51-A0D7952257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16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40009D-8745-474D-9F7C-CD77FB01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3886200" cy="3846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FF3300"/>
                </a:solidFill>
              </a:rPr>
              <a:t>Заключителни</a:t>
            </a:r>
            <a:r>
              <a:rPr lang="bg-BG" sz="2300" dirty="0">
                <a:solidFill>
                  <a:srgbClr val="0000FF"/>
                </a:solidFill>
              </a:rPr>
              <a:t> процедури</a:t>
            </a:r>
            <a:endParaRPr lang="en-US" sz="2300" dirty="0">
              <a:solidFill>
                <a:srgbClr val="FF33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DBFC2-8D13-4E18-ADA1-681D2F8B2F61}"/>
              </a:ext>
            </a:extLst>
          </p:cNvPr>
          <p:cNvSpPr txBox="1">
            <a:spLocks/>
          </p:cNvSpPr>
          <p:nvPr/>
        </p:nvSpPr>
        <p:spPr>
          <a:xfrm>
            <a:off x="304799" y="685800"/>
            <a:ext cx="4226573" cy="5715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Първоначално </a:t>
            </a:r>
            <a:r>
              <a:rPr lang="bg-BG" sz="1800" b="1" u="sng" dirty="0" err="1">
                <a:solidFill>
                  <a:srgbClr val="FF3300"/>
                </a:solidFill>
              </a:rPr>
              <a:t>Админстриране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en-US" sz="1600" dirty="0"/>
              <a:t>Log-</a:t>
            </a:r>
            <a:r>
              <a:rPr lang="bg-BG" sz="1600" dirty="0" err="1"/>
              <a:t>ваме</a:t>
            </a:r>
            <a:r>
              <a:rPr lang="bg-BG" sz="1600" dirty="0"/>
              <a:t> се с Потребителските Данни, Указани при Инсталирането на </a:t>
            </a:r>
            <a:r>
              <a:rPr lang="en-US" sz="1600" dirty="0"/>
              <a:t>WordPress</a:t>
            </a:r>
            <a:r>
              <a:rPr lang="bg-BG" sz="1600" dirty="0"/>
              <a:t> и преминаваме към Контролния екран </a:t>
            </a:r>
            <a:r>
              <a:rPr lang="en-US" sz="1600" dirty="0"/>
              <a:t>(Dashboard) </a:t>
            </a:r>
            <a:r>
              <a:rPr lang="bg-BG" sz="1600" dirty="0"/>
              <a:t>на </a:t>
            </a:r>
            <a:r>
              <a:rPr lang="en-US" sz="1600" dirty="0"/>
              <a:t>WordPress.</a:t>
            </a:r>
            <a:endParaRPr lang="bg-BG" sz="1600" dirty="0"/>
          </a:p>
          <a:p>
            <a:pPr>
              <a:buAutoNum type="arabicPeriod"/>
            </a:pPr>
            <a:r>
              <a:rPr lang="bg-BG" sz="1600" dirty="0"/>
              <a:t>С наличния Бутон </a:t>
            </a:r>
            <a:r>
              <a:rPr lang="en-US" sz="1600" dirty="0"/>
              <a:t>“Update”</a:t>
            </a:r>
            <a:r>
              <a:rPr lang="bg-BG" sz="1600" dirty="0"/>
              <a:t>, правим евентуален </a:t>
            </a:r>
            <a:r>
              <a:rPr lang="en-US" sz="1600" dirty="0"/>
              <a:t>Upgrade</a:t>
            </a:r>
            <a:r>
              <a:rPr lang="bg-BG" sz="1600" dirty="0"/>
              <a:t> </a:t>
            </a:r>
            <a:r>
              <a:rPr lang="en-US" sz="1600" dirty="0"/>
              <a:t>ad hoc </a:t>
            </a:r>
            <a:r>
              <a:rPr lang="bg-BG" sz="1600" dirty="0"/>
              <a:t>към текущо последна Версия.</a:t>
            </a:r>
            <a:endParaRPr lang="en-US" sz="1600" dirty="0"/>
          </a:p>
          <a:p>
            <a:pPr>
              <a:buAutoNum type="arabicPeriod"/>
            </a:pPr>
            <a:r>
              <a:rPr lang="bg-BG" sz="1600" dirty="0"/>
              <a:t>Можем да правим ПРОМЕНИ в Име на Базата-данни и/или Име на потребител на </a:t>
            </a:r>
            <a:r>
              <a:rPr lang="en-US" sz="1600" dirty="0"/>
              <a:t>MySQL </a:t>
            </a:r>
            <a:r>
              <a:rPr lang="bg-BG" sz="1600" dirty="0"/>
              <a:t>Базата-данни; при Пълен контрол над </a:t>
            </a:r>
            <a:r>
              <a:rPr lang="en-US" sz="1600" dirty="0"/>
              <a:t>Web- </a:t>
            </a:r>
            <a:r>
              <a:rPr lang="bg-BG" sz="1600" dirty="0"/>
              <a:t>и </a:t>
            </a:r>
            <a:r>
              <a:rPr lang="en-US" sz="1600" dirty="0"/>
              <a:t>Database Server-</a:t>
            </a:r>
            <a:r>
              <a:rPr lang="bg-BG" sz="1600" dirty="0" err="1"/>
              <a:t>ите</a:t>
            </a:r>
            <a:r>
              <a:rPr lang="bg-BG" sz="1600" dirty="0"/>
              <a:t>, достатъчно е да променим Указаното на: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В Конфигурационния файл са Указани и: </a:t>
            </a:r>
            <a:r>
              <a:rPr lang="en-US" sz="1600" dirty="0"/>
              <a:t>Security Keys </a:t>
            </a:r>
            <a:r>
              <a:rPr lang="bg-BG" sz="1600" dirty="0"/>
              <a:t>за </a:t>
            </a:r>
            <a:r>
              <a:rPr lang="en-US" sz="1600" dirty="0"/>
              <a:t>Browser Cookie-</a:t>
            </a:r>
            <a:r>
              <a:rPr lang="bg-BG" sz="1600" dirty="0"/>
              <a:t>тата.</a:t>
            </a:r>
          </a:p>
          <a:p>
            <a:pPr>
              <a:buAutoNum type="arabicPeriod"/>
            </a:pPr>
            <a:r>
              <a:rPr lang="bg-BG" sz="1600" dirty="0"/>
              <a:t>Промените във </a:t>
            </a:r>
            <a:r>
              <a:rPr lang="en-US" sz="1500" dirty="0"/>
              <a:t>wp</a:t>
            </a:r>
            <a:r>
              <a:rPr lang="ru-RU" sz="1500" dirty="0"/>
              <a:t>-</a:t>
            </a:r>
            <a:r>
              <a:rPr lang="en-US" sz="1500" dirty="0"/>
              <a:t>config</a:t>
            </a:r>
            <a:r>
              <a:rPr lang="ru-RU" sz="1500" dirty="0"/>
              <a:t>.</a:t>
            </a:r>
            <a:r>
              <a:rPr lang="en-US" sz="1500" dirty="0"/>
              <a:t>php</a:t>
            </a:r>
            <a:r>
              <a:rPr lang="bg-BG" sz="1600" dirty="0"/>
              <a:t>, влизат в сила НЕЗАБАВНО.</a:t>
            </a:r>
          </a:p>
          <a:p>
            <a:pPr>
              <a:buAutoNum type="arabicPeriod"/>
            </a:pPr>
            <a:r>
              <a:rPr lang="bg-BG" sz="1600" dirty="0"/>
              <a:t>В „Настройки“ (</a:t>
            </a:r>
            <a:r>
              <a:rPr lang="en-US" sz="1600" dirty="0"/>
              <a:t>Settings</a:t>
            </a:r>
            <a:r>
              <a:rPr lang="bg-BG" sz="1600" dirty="0"/>
              <a:t>)</a:t>
            </a:r>
            <a:r>
              <a:rPr lang="en-US" sz="1600" dirty="0"/>
              <a:t> </a:t>
            </a:r>
            <a:r>
              <a:rPr lang="bg-BG" sz="1600" dirty="0"/>
              <a:t>На Контролния екран (</a:t>
            </a:r>
            <a:r>
              <a:rPr lang="en-US" sz="1600" dirty="0"/>
              <a:t>Dashboard</a:t>
            </a:r>
            <a:r>
              <a:rPr lang="bg-BG" sz="1600" dirty="0"/>
              <a:t>), Установяваме </a:t>
            </a:r>
            <a:r>
              <a:rPr lang="en-US" sz="1600" u="sng" dirty="0">
                <a:hlinkClick r:id="rId6"/>
              </a:rPr>
              <a:t>Permalink</a:t>
            </a:r>
            <a:r>
              <a:rPr lang="bg-BG" sz="1600" dirty="0"/>
              <a:t>-Структурата в съответствие със следваните </a:t>
            </a:r>
            <a:r>
              <a:rPr lang="en-US" sz="1600" dirty="0"/>
              <a:t>Naming Conventions</a:t>
            </a:r>
            <a:r>
              <a:rPr lang="bg-BG" sz="1600" dirty="0"/>
              <a:t> и ИЗЧИТВАМЕ Несъответствия в </a:t>
            </a:r>
            <a:r>
              <a:rPr lang="en-US" sz="1600" dirty="0"/>
              <a:t>Hostnames, Usernames </a:t>
            </a:r>
            <a:r>
              <a:rPr lang="bg-BG" sz="1600" dirty="0"/>
              <a:t>и </a:t>
            </a:r>
            <a:r>
              <a:rPr lang="en-US" sz="1600" dirty="0"/>
              <a:t>Database </a:t>
            </a:r>
            <a:r>
              <a:rPr lang="en-US" sz="1600" dirty="0" err="1"/>
              <a:t>Conficurations</a:t>
            </a:r>
            <a:r>
              <a:rPr lang="bg-BG" sz="1600" dirty="0"/>
              <a:t>.</a:t>
            </a: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70E53-4433-492E-BD44-6B4C48EC8F03}"/>
              </a:ext>
            </a:extLst>
          </p:cNvPr>
          <p:cNvSpPr txBox="1">
            <a:spLocks/>
          </p:cNvSpPr>
          <p:nvPr/>
        </p:nvSpPr>
        <p:spPr>
          <a:xfrm>
            <a:off x="4572000" y="685800"/>
            <a:ext cx="4267200" cy="56037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1800" b="1" u="sng" dirty="0">
                <a:solidFill>
                  <a:srgbClr val="0000FF"/>
                </a:solidFill>
              </a:rPr>
              <a:t>Първи </a:t>
            </a:r>
            <a:r>
              <a:rPr lang="en-US" sz="1800" b="1" u="sng" dirty="0">
                <a:solidFill>
                  <a:srgbClr val="FF3300"/>
                </a:solidFill>
              </a:rPr>
              <a:t>Post</a:t>
            </a:r>
            <a:r>
              <a:rPr lang="en-US" sz="1600" u="sng" dirty="0">
                <a:solidFill>
                  <a:srgbClr val="0000FF"/>
                </a:solidFill>
              </a:rPr>
              <a:t>:</a:t>
            </a:r>
            <a:endParaRPr lang="bg-BG" sz="1200" dirty="0"/>
          </a:p>
          <a:p>
            <a:pPr>
              <a:buAutoNum type="arabicPeriod"/>
            </a:pPr>
            <a:r>
              <a:rPr lang="bg-BG" sz="1600" dirty="0"/>
              <a:t>След успешна </a:t>
            </a:r>
            <a:r>
              <a:rPr lang="en-US" sz="1600" dirty="0"/>
              <a:t>WordPress</a:t>
            </a:r>
            <a:r>
              <a:rPr lang="bg-BG" sz="1600" dirty="0"/>
              <a:t>-Инсталация, имаме ВЕЧЕ ПУБЛИКУВАН Първи </a:t>
            </a:r>
            <a:r>
              <a:rPr lang="en-US" sz="1600" dirty="0"/>
              <a:t>Post </a:t>
            </a:r>
            <a:r>
              <a:rPr lang="bg-BG" sz="1600" dirty="0"/>
              <a:t>с Коментар.</a:t>
            </a:r>
          </a:p>
          <a:p>
            <a:pPr>
              <a:buAutoNum type="arabicPeriod"/>
            </a:pPr>
            <a:r>
              <a:rPr lang="bg-BG" sz="1600" dirty="0"/>
              <a:t>Всички Подвижни елементи се местят  В СИНХРОН и съставляват Единно съдържание на нашия Сайт.</a:t>
            </a:r>
          </a:p>
          <a:p>
            <a:pPr>
              <a:buAutoNum type="arabicPeriod"/>
            </a:pPr>
            <a:r>
              <a:rPr lang="bg-BG" sz="1600" dirty="0"/>
              <a:t>На Десния панел на </a:t>
            </a:r>
            <a:r>
              <a:rPr lang="en-US" sz="1600" dirty="0"/>
              <a:t>Dashboard</a:t>
            </a:r>
            <a:r>
              <a:rPr lang="bg-BG" sz="1600" dirty="0"/>
              <a:t>: </a:t>
            </a:r>
            <a:r>
              <a:rPr lang="en-US" sz="1600" dirty="0" err="1"/>
              <a:t>QuickDraft</a:t>
            </a:r>
            <a:r>
              <a:rPr lang="en-US" sz="1600" dirty="0"/>
              <a:t>,</a:t>
            </a:r>
            <a:r>
              <a:rPr lang="bg-BG" sz="1600" dirty="0"/>
              <a:t> въвеждаме Текст за Публикуване или с Избиране на: </a:t>
            </a:r>
            <a:r>
              <a:rPr lang="en-US" sz="1600" dirty="0"/>
              <a:t>Add New</a:t>
            </a:r>
            <a:r>
              <a:rPr lang="bg-BG" sz="1600" dirty="0"/>
              <a:t> („Добавяне на нов“) в </a:t>
            </a:r>
            <a:r>
              <a:rPr lang="en-US" sz="1600" dirty="0"/>
              <a:t>Posts</a:t>
            </a:r>
            <a:r>
              <a:rPr lang="bg-BG" sz="1600" dirty="0"/>
              <a:t> (Постове), Извикваме вградения </a:t>
            </a:r>
            <a:r>
              <a:rPr lang="en-US" sz="1600" dirty="0"/>
              <a:t>WordPress-</a:t>
            </a:r>
            <a:r>
              <a:rPr lang="bg-BG" sz="1600" dirty="0"/>
              <a:t>Редактор.</a:t>
            </a:r>
          </a:p>
          <a:p>
            <a:pPr>
              <a:buAutoNum type="arabicPeriod"/>
            </a:pPr>
            <a:r>
              <a:rPr lang="bg-BG" sz="1600" dirty="0"/>
              <a:t>Можем да ползваме произволен Текстов Редактор и да прехвърлим Текста в </a:t>
            </a:r>
            <a:r>
              <a:rPr lang="en-US" sz="1600" dirty="0"/>
              <a:t>Quick Draft </a:t>
            </a:r>
            <a:r>
              <a:rPr lang="bg-BG" sz="1600" dirty="0"/>
              <a:t>Текстовото поле.</a:t>
            </a:r>
          </a:p>
          <a:p>
            <a:pPr>
              <a:buAutoNum type="arabicPeriod"/>
            </a:pPr>
            <a:r>
              <a:rPr lang="bg-BG" sz="1600" dirty="0"/>
              <a:t>Следва да имаме предвид, че </a:t>
            </a:r>
            <a:r>
              <a:rPr lang="en-US" sz="1600" dirty="0">
                <a:hlinkClick r:id="rId7"/>
              </a:rPr>
              <a:t>WYSYIWIG</a:t>
            </a:r>
            <a:r>
              <a:rPr lang="bg-BG" sz="1600" dirty="0"/>
              <a:t> Редакторите (като: </a:t>
            </a:r>
            <a:r>
              <a:rPr lang="en-US" sz="1600" dirty="0"/>
              <a:t>MS Word </a:t>
            </a:r>
            <a:r>
              <a:rPr lang="bg-BG" sz="1600" dirty="0"/>
              <a:t>или </a:t>
            </a:r>
            <a:r>
              <a:rPr lang="en-US" sz="1600" dirty="0"/>
              <a:t>OpenOffice</a:t>
            </a:r>
            <a:r>
              <a:rPr lang="bg-BG" sz="1600" dirty="0"/>
              <a:t>), пренасят </a:t>
            </a:r>
            <a:r>
              <a:rPr lang="en-US" sz="1600" dirty="0"/>
              <a:t>HTML </a:t>
            </a:r>
            <a:r>
              <a:rPr lang="bg-BG" sz="1600" dirty="0"/>
              <a:t>във </a:t>
            </a:r>
            <a:r>
              <a:rPr lang="en-US" sz="1700" dirty="0"/>
              <a:t>WordPress HTML composition</a:t>
            </a:r>
            <a:r>
              <a:rPr lang="bg-BG" sz="1600" dirty="0"/>
              <a:t>-Прозореца с ДОПЪЛНИТЕЛНА Информация за </a:t>
            </a:r>
            <a:r>
              <a:rPr lang="en-US" sz="1600" dirty="0"/>
              <a:t>Tag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 и </a:t>
            </a:r>
            <a:r>
              <a:rPr lang="en-US" sz="1600" dirty="0"/>
              <a:t>Style</a:t>
            </a:r>
            <a:r>
              <a:rPr lang="bg-BG" sz="1600" dirty="0"/>
              <a:t>-</a:t>
            </a:r>
            <a:r>
              <a:rPr lang="bg-BG" sz="1600" dirty="0" err="1"/>
              <a:t>ове</a:t>
            </a:r>
            <a:r>
              <a:rPr lang="bg-BG" sz="1600" dirty="0"/>
              <a:t>.</a:t>
            </a:r>
          </a:p>
          <a:p>
            <a:pPr>
              <a:buAutoNum type="arabicPeriod"/>
            </a:pPr>
            <a:r>
              <a:rPr lang="bg-BG" sz="1600" dirty="0"/>
              <a:t>Подходящи са Редактори, ползващи: </a:t>
            </a:r>
            <a:r>
              <a:rPr lang="en-US" sz="1600" dirty="0"/>
              <a:t>Atom Publishing Protocol </a:t>
            </a:r>
            <a:r>
              <a:rPr lang="bg-BG" sz="1600" dirty="0"/>
              <a:t>или</a:t>
            </a:r>
            <a:r>
              <a:rPr lang="en-US" sz="1600" dirty="0"/>
              <a:t> XML‐RPC</a:t>
            </a:r>
            <a:r>
              <a:rPr lang="bg-BG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84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0597541-A288-4A2C-A31E-60D46C374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53FF-68AB-4790-A1A2-A4AC1411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A37F-4EF1-4214-9388-4E430FCC6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3DCC8DA-6B49-4E5B-B0B0-119A2DA07E94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B491EEB-4413-42A8-9D38-23088BBEBA6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17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6EFD82-AB73-478B-B023-7D5628E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4075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bg-BG" sz="2300" dirty="0">
                <a:solidFill>
                  <a:srgbClr val="0000FF"/>
                </a:solidFill>
              </a:rPr>
              <a:t>Информационна </a:t>
            </a:r>
            <a:r>
              <a:rPr lang="bg-BG" sz="2300" dirty="0">
                <a:solidFill>
                  <a:srgbClr val="FF3300"/>
                </a:solidFill>
              </a:rPr>
              <a:t>Безопасност</a:t>
            </a:r>
            <a:endParaRPr lang="en-US" sz="23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69-1575-4CCB-AAD3-56817953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5F31-798F-4838-AA90-61B2A6B6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DE65BB3-7F92-41AB-94B1-3CB85788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00" y="0"/>
            <a:ext cx="3343275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26CACDB-66B6-414F-A940-E9F3F78B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00" y="3430200"/>
            <a:ext cx="3345003" cy="335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4D2B86-270B-4C8D-AB77-11F21E566999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6CBE5C5-E83E-4A9B-81B0-3A01F59F238D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18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D62120C-71B4-459E-8CB9-6441815B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98" y="3959161"/>
            <a:ext cx="4012502" cy="2594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CE6C4-3B02-49FD-A132-79F144C2A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89034" cy="4692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89BA-DF3D-4B98-9FCC-45CB6A07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83F0CF-838B-4D7A-8C8D-A25D6B607C7B}"/>
              </a:ext>
            </a:extLst>
          </p:cNvPr>
          <p:cNvSpPr txBox="1">
            <a:spLocks/>
          </p:cNvSpPr>
          <p:nvPr/>
        </p:nvSpPr>
        <p:spPr>
          <a:xfrm>
            <a:off x="-381000" y="228600"/>
            <a:ext cx="3429000" cy="5032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200" b="1" dirty="0">
                <a:solidFill>
                  <a:srgbClr val="FF0000"/>
                </a:solidFill>
              </a:rPr>
              <a:t>Защо </a:t>
            </a:r>
            <a:r>
              <a:rPr lang="en-US" sz="2200" b="1" dirty="0">
                <a:solidFill>
                  <a:srgbClr val="FF0000"/>
                </a:solidFill>
                <a:hlinkClick r:id="rId5"/>
              </a:rPr>
              <a:t>WordPress</a:t>
            </a:r>
            <a:r>
              <a:rPr lang="bg-BG" sz="2200" b="1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1E8C9A-0E85-407A-8270-BC2DB223B559}"/>
              </a:ext>
            </a:extLst>
          </p:cNvPr>
          <p:cNvSpPr txBox="1">
            <a:spLocks/>
          </p:cNvSpPr>
          <p:nvPr/>
        </p:nvSpPr>
        <p:spPr>
          <a:xfrm>
            <a:off x="-22098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9935-0654-4CFF-9DBD-51B67897783D}"/>
              </a:ext>
            </a:extLst>
          </p:cNvPr>
          <p:cNvSpPr>
            <a:spLocks noGrp="1"/>
          </p:cNvSpPr>
          <p:nvPr>
            <p:ph sz="half" idx="2"/>
          </p:nvPr>
        </p:nvSpPr>
        <p:spPr bwMode="auto">
          <a:xfrm>
            <a:off x="4648200" y="762000"/>
            <a:ext cx="4245634" cy="300031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bg-BG" sz="1400" dirty="0">
                <a:solidFill>
                  <a:srgbClr val="0000FF"/>
                </a:solidFill>
              </a:rPr>
              <a:t>Данните се съхраняват ВЪВ ВИДА, в който са въведени от Потребителя или постъпили от дадено Приложение чрез </a:t>
            </a:r>
            <a:r>
              <a:rPr lang="en-US" sz="1400" dirty="0">
                <a:solidFill>
                  <a:srgbClr val="0000FF"/>
                </a:solidFill>
              </a:rPr>
              <a:t>WordPress APIs.</a:t>
            </a:r>
            <a:endParaRPr lang="bg-BG" sz="1400" dirty="0">
              <a:solidFill>
                <a:srgbClr val="0000FF"/>
              </a:solidFill>
            </a:endParaRPr>
          </a:p>
          <a:p>
            <a:r>
              <a:rPr lang="bg-BG" sz="1400" dirty="0">
                <a:solidFill>
                  <a:srgbClr val="0000FF"/>
                </a:solidFill>
              </a:rPr>
              <a:t>Цел: Съдържанието да формира </a:t>
            </a:r>
            <a:r>
              <a:rPr lang="bg-BG" sz="1400" dirty="0">
                <a:solidFill>
                  <a:srgbClr val="FF3300"/>
                </a:solidFill>
              </a:rPr>
              <a:t>АНГАЖИРАНИ </a:t>
            </a:r>
            <a:r>
              <a:rPr lang="bg-BG" sz="1400" dirty="0" err="1">
                <a:solidFill>
                  <a:srgbClr val="FF3300"/>
                </a:solidFill>
              </a:rPr>
              <a:t>Потребитлски</a:t>
            </a:r>
            <a:r>
              <a:rPr lang="bg-BG" sz="1400" dirty="0">
                <a:solidFill>
                  <a:srgbClr val="FF3300"/>
                </a:solidFill>
              </a:rPr>
              <a:t> общности</a:t>
            </a:r>
            <a:r>
              <a:rPr lang="bg-BG" sz="1400" dirty="0">
                <a:solidFill>
                  <a:srgbClr val="0000FF"/>
                </a:solidFill>
              </a:rPr>
              <a:t> посредством </a:t>
            </a:r>
            <a:r>
              <a:rPr lang="en-US" sz="1400" dirty="0">
                <a:solidFill>
                  <a:srgbClr val="FF3300"/>
                </a:solidFill>
              </a:rPr>
              <a:t>Visual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>
                <a:solidFill>
                  <a:srgbClr val="FF3300"/>
                </a:solidFill>
              </a:rPr>
              <a:t>Stylistic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bg-BG" sz="1400" dirty="0">
                <a:solidFill>
                  <a:srgbClr val="0000FF"/>
                </a:solidFill>
              </a:rPr>
              <a:t>и </a:t>
            </a:r>
            <a:r>
              <a:rPr lang="en-US" sz="1400" dirty="0">
                <a:solidFill>
                  <a:srgbClr val="FF3300"/>
                </a:solidFill>
              </a:rPr>
              <a:t>Context</a:t>
            </a:r>
            <a:r>
              <a:rPr lang="en-US" sz="1400" dirty="0">
                <a:solidFill>
                  <a:srgbClr val="0000FF"/>
                </a:solidFill>
              </a:rPr>
              <a:t>-</a:t>
            </a:r>
            <a:r>
              <a:rPr lang="bg-BG" sz="1400" dirty="0">
                <a:solidFill>
                  <a:srgbClr val="0000FF"/>
                </a:solidFill>
              </a:rPr>
              <a:t>Механизми. </a:t>
            </a:r>
            <a:r>
              <a:rPr lang="bg-BG" sz="1400" dirty="0">
                <a:solidFill>
                  <a:srgbClr val="FF3300"/>
                </a:solidFill>
              </a:rPr>
              <a:t>Архитектура на ПРИОБЩАВАНЕ</a:t>
            </a:r>
          </a:p>
          <a:p>
            <a:r>
              <a:rPr lang="bg-BG" sz="1400" dirty="0">
                <a:solidFill>
                  <a:srgbClr val="0000FF"/>
                </a:solidFill>
              </a:rPr>
              <a:t>МОЖЕМ да предоставяме </a:t>
            </a:r>
            <a:r>
              <a:rPr lang="bg-BG" sz="1400" dirty="0">
                <a:solidFill>
                  <a:srgbClr val="FF0000"/>
                </a:solidFill>
              </a:rPr>
              <a:t>СРЕЩУ ЗАПЛАЩАНЕ</a:t>
            </a:r>
            <a:r>
              <a:rPr lang="bg-BG" sz="1400" dirty="0">
                <a:solidFill>
                  <a:srgbClr val="0000FF"/>
                </a:solidFill>
              </a:rPr>
              <a:t> на Трети лица нашата </a:t>
            </a:r>
            <a:r>
              <a:rPr lang="en-US" sz="1400" dirty="0">
                <a:solidFill>
                  <a:srgbClr val="0000FF"/>
                </a:solidFill>
              </a:rPr>
              <a:t>WordPress-</a:t>
            </a:r>
            <a:r>
              <a:rPr lang="bg-BG" sz="1400" dirty="0">
                <a:solidFill>
                  <a:srgbClr val="0000FF"/>
                </a:solidFill>
              </a:rPr>
              <a:t>Платформа, да </a:t>
            </a:r>
            <a:r>
              <a:rPr lang="bg-BG" sz="1400" dirty="0">
                <a:solidFill>
                  <a:srgbClr val="FF0000"/>
                </a:solidFill>
              </a:rPr>
              <a:t>ОТДАВАМЕ</a:t>
            </a:r>
            <a:r>
              <a:rPr lang="bg-BG" sz="1400" dirty="0">
                <a:solidFill>
                  <a:srgbClr val="0000FF"/>
                </a:solidFill>
              </a:rPr>
              <a:t> Рекламна площ в нашия Сайт, както и да </a:t>
            </a:r>
            <a:r>
              <a:rPr lang="bg-BG" sz="1400" dirty="0">
                <a:solidFill>
                  <a:srgbClr val="FF0000"/>
                </a:solidFill>
              </a:rPr>
              <a:t>ИЗПОЛЗВАМЕ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WordPress Content Management </a:t>
            </a:r>
            <a:r>
              <a:rPr lang="bg-BG" sz="1400" dirty="0">
                <a:solidFill>
                  <a:srgbClr val="FF0000"/>
                </a:solidFill>
              </a:rPr>
              <a:t>Платформа за </a:t>
            </a:r>
            <a:r>
              <a:rPr lang="en-US" sz="1400" dirty="0">
                <a:solidFill>
                  <a:srgbClr val="FF0000"/>
                </a:solidFill>
              </a:rPr>
              <a:t>Online-</a:t>
            </a:r>
            <a:r>
              <a:rPr lang="bg-BG" sz="1400" dirty="0">
                <a:solidFill>
                  <a:srgbClr val="FF0000"/>
                </a:solidFill>
              </a:rPr>
              <a:t>търговия</a:t>
            </a:r>
            <a:r>
              <a:rPr lang="bg-BG" sz="1400" dirty="0">
                <a:solidFill>
                  <a:srgbClr val="0000FF"/>
                </a:solidFill>
              </a:rPr>
              <a:t>, както и да </a:t>
            </a:r>
            <a:r>
              <a:rPr lang="bg-BG" sz="1400" dirty="0">
                <a:solidFill>
                  <a:srgbClr val="FF0000"/>
                </a:solidFill>
              </a:rPr>
              <a:t>ПРЕДОСТАВЯМЕ срещу Заплащане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Theme</a:t>
            </a:r>
            <a:r>
              <a:rPr lang="bg-BG" sz="1400" dirty="0">
                <a:solidFill>
                  <a:srgbClr val="0000FF"/>
                </a:solidFill>
              </a:rPr>
              <a:t>-и </a:t>
            </a:r>
            <a:r>
              <a:rPr lang="bg-BG" sz="1400" dirty="0" err="1">
                <a:solidFill>
                  <a:srgbClr val="0000FF"/>
                </a:solidFill>
              </a:rPr>
              <a:t>и</a:t>
            </a:r>
            <a:r>
              <a:rPr lang="bg-BG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Plugin-</a:t>
            </a:r>
            <a:r>
              <a:rPr lang="bg-BG" sz="1400" dirty="0">
                <a:solidFill>
                  <a:srgbClr val="0000FF"/>
                </a:solidFill>
              </a:rPr>
              <a:t>и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FCE96-4B0F-4935-ACFA-2E36DBF8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77875"/>
            <a:ext cx="4038600" cy="56991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bg-BG" sz="1500" dirty="0">
                <a:solidFill>
                  <a:srgbClr val="0000FF"/>
                </a:solidFill>
              </a:rPr>
              <a:t>Сред най-широко застъпените</a:t>
            </a:r>
            <a:r>
              <a:rPr lang="en-US" sz="1500" dirty="0">
                <a:solidFill>
                  <a:srgbClr val="FF0000"/>
                </a:solidFill>
              </a:rPr>
              <a:t> Open Source Content Management Systems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С </a:t>
            </a:r>
            <a:r>
              <a:rPr lang="bg-BG" sz="1500" dirty="0">
                <a:solidFill>
                  <a:srgbClr val="FF0000"/>
                </a:solidFill>
              </a:rPr>
              <a:t>Глобално представени</a:t>
            </a:r>
            <a:r>
              <a:rPr lang="bg-BG" sz="1500" dirty="0">
                <a:solidFill>
                  <a:srgbClr val="0000FF"/>
                </a:solidFill>
              </a:rPr>
              <a:t> реални Аудитория, Развойни специалисти и Групи за Поддръжка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Широко разнообразие от </a:t>
            </a:r>
            <a:r>
              <a:rPr lang="en-US" sz="1500" dirty="0" err="1">
                <a:solidFill>
                  <a:srgbClr val="0000FF"/>
                </a:solidFill>
              </a:rPr>
              <a:t>Histing</a:t>
            </a:r>
            <a:r>
              <a:rPr lang="bg-BG" sz="1500" dirty="0">
                <a:solidFill>
                  <a:srgbClr val="0000FF"/>
                </a:solidFill>
              </a:rPr>
              <a:t>-опции, </a:t>
            </a:r>
            <a:r>
              <a:rPr lang="en-US" sz="1500" dirty="0">
                <a:solidFill>
                  <a:srgbClr val="0000FF"/>
                </a:solidFill>
              </a:rPr>
              <a:t>Plugin</a:t>
            </a:r>
            <a:r>
              <a:rPr lang="bg-BG" sz="1500" dirty="0">
                <a:solidFill>
                  <a:srgbClr val="0000FF"/>
                </a:solidFill>
              </a:rPr>
              <a:t>-и </a:t>
            </a:r>
            <a:r>
              <a:rPr lang="bg-BG" sz="1500" dirty="0" err="1">
                <a:solidFill>
                  <a:srgbClr val="0000FF"/>
                </a:solidFill>
              </a:rPr>
              <a:t>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Дял: </a:t>
            </a:r>
            <a:r>
              <a:rPr lang="bg-BG" sz="1500" dirty="0">
                <a:solidFill>
                  <a:srgbClr val="FF0000"/>
                </a:solidFill>
              </a:rPr>
              <a:t>33%</a:t>
            </a:r>
            <a:r>
              <a:rPr lang="bg-BG" sz="1500" dirty="0">
                <a:solidFill>
                  <a:srgbClr val="0000FF"/>
                </a:solidFill>
              </a:rPr>
              <a:t> от Мрежата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– </a:t>
            </a:r>
            <a:r>
              <a:rPr lang="bg-BG" sz="1500" dirty="0">
                <a:solidFill>
                  <a:srgbClr val="0000FF"/>
                </a:solidFill>
              </a:rPr>
              <a:t>Автономна Система (всички нейни Задания по Инсталиране, Конфигуриране и Администриране, са заложени в </a:t>
            </a:r>
            <a:r>
              <a:rPr lang="en-US" sz="1500" dirty="0">
                <a:solidFill>
                  <a:srgbClr val="0000FF"/>
                </a:solidFill>
              </a:rPr>
              <a:t>PHP</a:t>
            </a:r>
            <a:r>
              <a:rPr lang="bg-BG" sz="1500" dirty="0">
                <a:solidFill>
                  <a:srgbClr val="0000FF"/>
                </a:solidFill>
              </a:rPr>
              <a:t>-Модули)</a:t>
            </a:r>
          </a:p>
          <a:p>
            <a:r>
              <a:rPr lang="bg-BG" sz="1500" dirty="0">
                <a:solidFill>
                  <a:srgbClr val="0000FF"/>
                </a:solidFill>
              </a:rPr>
              <a:t>„Петминутна Инсталация“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Мащабируемост и Адаптивност към всякакви Ситуации и Потребители</a:t>
            </a:r>
          </a:p>
          <a:p>
            <a:r>
              <a:rPr lang="en-US" sz="1500" dirty="0">
                <a:solidFill>
                  <a:srgbClr val="0000FF"/>
                </a:solidFill>
              </a:rPr>
              <a:t>WordPress </a:t>
            </a:r>
            <a:r>
              <a:rPr lang="en-US" sz="1500" dirty="0">
                <a:solidFill>
                  <a:srgbClr val="FF0000"/>
                </a:solidFill>
              </a:rPr>
              <a:t>Model-View Controller</a:t>
            </a:r>
            <a:r>
              <a:rPr lang="bg-BG" sz="1500" dirty="0">
                <a:solidFill>
                  <a:srgbClr val="0000FF"/>
                </a:solidFill>
              </a:rPr>
              <a:t> (гъвкав Шаблон за Представяне)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е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en-US" sz="1500" dirty="0">
                <a:solidFill>
                  <a:srgbClr val="FF0000"/>
                </a:solidFill>
              </a:rPr>
              <a:t>MySQL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Данновия модел, от </a:t>
            </a:r>
            <a:r>
              <a:rPr lang="en-US" sz="1500" dirty="0">
                <a:solidFill>
                  <a:srgbClr val="FF0000"/>
                </a:solidFill>
              </a:rPr>
              <a:t>Theme</a:t>
            </a:r>
            <a:r>
              <a:rPr lang="bg-BG" sz="1500" dirty="0">
                <a:solidFill>
                  <a:srgbClr val="0000FF"/>
                </a:solidFill>
              </a:rPr>
              <a:t>-ите на Потребителския интерфейс, от Функциите за </a:t>
            </a:r>
            <a:r>
              <a:rPr lang="bg-BG" sz="1500" dirty="0">
                <a:solidFill>
                  <a:srgbClr val="FF0000"/>
                </a:solidFill>
              </a:rPr>
              <a:t>визуализиране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en-US" sz="1500" dirty="0">
                <a:solidFill>
                  <a:srgbClr val="FF0000"/>
                </a:solidFill>
              </a:rPr>
              <a:t>Plugin</a:t>
            </a:r>
            <a:r>
              <a:rPr lang="en-US" sz="1500" dirty="0">
                <a:solidFill>
                  <a:srgbClr val="0000FF"/>
                </a:solidFill>
              </a:rPr>
              <a:t>-</a:t>
            </a:r>
            <a:r>
              <a:rPr lang="bg-BG" sz="1500" dirty="0">
                <a:solidFill>
                  <a:srgbClr val="0000FF"/>
                </a:solidFill>
              </a:rPr>
              <a:t>Архитектурата</a:t>
            </a:r>
          </a:p>
          <a:p>
            <a:r>
              <a:rPr lang="bg-BG" sz="1500" dirty="0">
                <a:solidFill>
                  <a:srgbClr val="0000FF"/>
                </a:solidFill>
              </a:rPr>
              <a:t>Двупосочна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en-US" sz="1500" dirty="0">
                <a:solidFill>
                  <a:srgbClr val="FF0000"/>
                </a:solidFill>
              </a:rPr>
              <a:t>Twitter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и </a:t>
            </a:r>
            <a:r>
              <a:rPr lang="en-US" sz="1500" dirty="0">
                <a:solidFill>
                  <a:srgbClr val="FF0000"/>
                </a:solidFill>
              </a:rPr>
              <a:t>Facebook</a:t>
            </a:r>
            <a:r>
              <a:rPr lang="en-US" sz="1500" dirty="0">
                <a:solidFill>
                  <a:srgbClr val="0000FF"/>
                </a:solidFill>
              </a:rPr>
              <a:t>; </a:t>
            </a:r>
            <a:r>
              <a:rPr lang="bg-BG" sz="1500" dirty="0">
                <a:solidFill>
                  <a:srgbClr val="FF0000"/>
                </a:solidFill>
              </a:rPr>
              <a:t>Социални медии</a:t>
            </a:r>
            <a:r>
              <a:rPr lang="bg-BG" sz="1500" dirty="0">
                <a:solidFill>
                  <a:srgbClr val="0000FF"/>
                </a:solidFill>
              </a:rPr>
              <a:t> и </a:t>
            </a:r>
            <a:r>
              <a:rPr lang="bg-BG" sz="1500" dirty="0">
                <a:solidFill>
                  <a:srgbClr val="FF0000"/>
                </a:solidFill>
              </a:rPr>
              <a:t>други </a:t>
            </a:r>
            <a:r>
              <a:rPr lang="en-US" sz="1500" dirty="0">
                <a:solidFill>
                  <a:srgbClr val="FF0000"/>
                </a:solidFill>
              </a:rPr>
              <a:t>Content-</a:t>
            </a:r>
            <a:r>
              <a:rPr lang="bg-BG" sz="1500" dirty="0">
                <a:solidFill>
                  <a:srgbClr val="FF0000"/>
                </a:solidFill>
              </a:rPr>
              <a:t>Системи</a:t>
            </a:r>
            <a:r>
              <a:rPr lang="bg-BG" sz="1500" dirty="0">
                <a:solidFill>
                  <a:srgbClr val="0000FF"/>
                </a:solidFill>
              </a:rPr>
              <a:t>; </a:t>
            </a:r>
            <a:r>
              <a:rPr lang="en-US" sz="15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Analytics</a:t>
            </a:r>
            <a:r>
              <a:rPr lang="bg-BG" sz="1500" dirty="0">
                <a:solidFill>
                  <a:srgbClr val="0000FF"/>
                </a:solidFill>
              </a:rPr>
              <a:t> и др. </a:t>
            </a:r>
            <a:r>
              <a:rPr lang="en-US" sz="1500" dirty="0">
                <a:solidFill>
                  <a:srgbClr val="0000FF"/>
                </a:solidFill>
              </a:rPr>
              <a:t>(Content Aggregation)</a:t>
            </a:r>
            <a:endParaRPr lang="bg-BG" sz="1500" dirty="0">
              <a:solidFill>
                <a:srgbClr val="0000FF"/>
              </a:solidFill>
            </a:endParaRPr>
          </a:p>
          <a:p>
            <a:r>
              <a:rPr lang="bg-BG" sz="1500" dirty="0">
                <a:solidFill>
                  <a:srgbClr val="0000FF"/>
                </a:solidFill>
              </a:rPr>
              <a:t>Допустима </a:t>
            </a:r>
            <a:r>
              <a:rPr lang="bg-BG" sz="1500" dirty="0">
                <a:solidFill>
                  <a:srgbClr val="FF0000"/>
                </a:solidFill>
              </a:rPr>
              <a:t>Интеграция</a:t>
            </a:r>
            <a:r>
              <a:rPr lang="bg-BG" sz="1500" dirty="0">
                <a:solidFill>
                  <a:srgbClr val="0000FF"/>
                </a:solidFill>
              </a:rPr>
              <a:t> с </a:t>
            </a:r>
            <a:r>
              <a:rPr lang="bg-BG" sz="1500" dirty="0">
                <a:solidFill>
                  <a:srgbClr val="FF0000"/>
                </a:solidFill>
              </a:rPr>
              <a:t>Други</a:t>
            </a:r>
            <a:r>
              <a:rPr lang="bg-BG" sz="1500" dirty="0">
                <a:solidFill>
                  <a:srgbClr val="0000FF"/>
                </a:solidFill>
              </a:rPr>
              <a:t> </a:t>
            </a:r>
            <a:r>
              <a:rPr lang="en-US" sz="1500" dirty="0">
                <a:solidFill>
                  <a:srgbClr val="0000FF"/>
                </a:solidFill>
              </a:rPr>
              <a:t>Content Management </a:t>
            </a:r>
            <a:r>
              <a:rPr lang="bg-BG" sz="1500" dirty="0">
                <a:solidFill>
                  <a:srgbClr val="0000FF"/>
                </a:solidFill>
              </a:rPr>
              <a:t>Системи, </a:t>
            </a:r>
            <a:r>
              <a:rPr lang="bg-BG" sz="1500" b="1" dirty="0">
                <a:solidFill>
                  <a:srgbClr val="0000FF"/>
                </a:solidFill>
              </a:rPr>
              <a:t>дори</a:t>
            </a:r>
            <a:r>
              <a:rPr lang="bg-BG" sz="1500" dirty="0">
                <a:solidFill>
                  <a:srgbClr val="0000FF"/>
                </a:solidFill>
              </a:rPr>
              <a:t> при частично </a:t>
            </a:r>
            <a:r>
              <a:rPr lang="bg-BG" sz="1500" dirty="0">
                <a:solidFill>
                  <a:srgbClr val="FF0000"/>
                </a:solidFill>
              </a:rPr>
              <a:t>Припокриване</a:t>
            </a:r>
            <a:r>
              <a:rPr lang="bg-BG" sz="1500" dirty="0">
                <a:solidFill>
                  <a:srgbClr val="0000FF"/>
                </a:solidFill>
              </a:rPr>
              <a:t> на Функциите.</a:t>
            </a:r>
          </a:p>
          <a:p>
            <a:r>
              <a:rPr lang="bg-BG" sz="1500" dirty="0">
                <a:solidFill>
                  <a:srgbClr val="FF0000"/>
                </a:solidFill>
              </a:rPr>
              <a:t>Гъвкав</a:t>
            </a:r>
            <a:r>
              <a:rPr lang="en-US" sz="1500" dirty="0">
                <a:solidFill>
                  <a:srgbClr val="0000FF"/>
                </a:solidFill>
              </a:rPr>
              <a:t> Model-View-Controller, </a:t>
            </a:r>
            <a:r>
              <a:rPr lang="bg-BG" sz="1500" dirty="0">
                <a:solidFill>
                  <a:srgbClr val="FF0000"/>
                </a:solidFill>
              </a:rPr>
              <a:t>НЕЗАВИСИМ</a:t>
            </a:r>
            <a:r>
              <a:rPr lang="bg-BG" sz="1500" dirty="0">
                <a:solidFill>
                  <a:srgbClr val="0000FF"/>
                </a:solidFill>
              </a:rPr>
              <a:t> от </a:t>
            </a:r>
            <a:r>
              <a:rPr lang="bg-BG" sz="1500" dirty="0" err="1">
                <a:solidFill>
                  <a:srgbClr val="0000FF"/>
                </a:solidFill>
              </a:rPr>
              <a:t>Персистентната</a:t>
            </a:r>
            <a:r>
              <a:rPr lang="bg-BG" sz="1500" dirty="0">
                <a:solidFill>
                  <a:srgbClr val="0000FF"/>
                </a:solidFill>
              </a:rPr>
              <a:t> логика на </a:t>
            </a:r>
            <a:r>
              <a:rPr lang="en-US" sz="1500" dirty="0">
                <a:solidFill>
                  <a:srgbClr val="0000FF"/>
                </a:solidFill>
              </a:rPr>
              <a:t>MySQL </a:t>
            </a:r>
            <a:r>
              <a:rPr lang="bg-BG" sz="1500" dirty="0">
                <a:solidFill>
                  <a:srgbClr val="0000FF"/>
                </a:solidFill>
              </a:rPr>
              <a:t>Данновия модел</a:t>
            </a:r>
          </a:p>
          <a:p>
            <a:r>
              <a:rPr lang="en-US" sz="1500" dirty="0">
                <a:solidFill>
                  <a:srgbClr val="FF0000"/>
                </a:solidFill>
              </a:rPr>
              <a:t>Database Schema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r>
              <a:rPr lang="bg-BG" sz="1500" dirty="0">
                <a:solidFill>
                  <a:srgbClr val="0000FF"/>
                </a:solidFill>
              </a:rPr>
              <a:t>при </a:t>
            </a:r>
            <a:r>
              <a:rPr lang="en-US" sz="1500" dirty="0">
                <a:solidFill>
                  <a:srgbClr val="0000FF"/>
                </a:solidFill>
              </a:rPr>
              <a:t>WordPress</a:t>
            </a:r>
            <a:r>
              <a:rPr lang="bg-BG" sz="1500" dirty="0"/>
              <a:t> (Глава 6)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5E70842-89A4-4814-AE84-69736F5A5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126"/>
            <a:ext cx="9169879" cy="755874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61FAC13-1998-4FC4-9D6D-DF07D6CBE1CE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B1A5F81-9FBA-47E2-A16F-BFF541B8DC0B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2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A4E44D7-1DF6-48CD-B8F3-4F5B293F5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81F01C-A853-4DDE-A873-4C1766D6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69A5DF-63A7-472A-A97B-354B5BD7A3C8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3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13" name="Content Placeholder 12">
            <a:hlinkClick r:id="rId4"/>
            <a:extLst>
              <a:ext uri="{FF2B5EF4-FFF2-40B4-BE49-F238E27FC236}">
                <a16:creationId xmlns:a16="http://schemas.microsoft.com/office/drawing/2014/main" id="{D66E3908-D2FB-44B0-9FAD-60405827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000" y="685800"/>
            <a:ext cx="1657350" cy="285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D169DEE-1876-4AC5-A257-7B1A98C9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90966"/>
              </p:ext>
            </p:extLst>
          </p:nvPr>
        </p:nvGraphicFramePr>
        <p:xfrm>
          <a:off x="762000" y="990600"/>
          <a:ext cx="762000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85612986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278699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45270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8976965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212303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8068562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endParaRPr lang="bg-BG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endParaRPr lang="bg-B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Blogger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€3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€8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bg-BG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eCommerce</a:t>
                      </a:r>
                    </a:p>
                    <a:p>
                      <a:pPr algn="ctr" fontAlgn="base"/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€25</a:t>
                      </a:r>
                      <a:r>
                        <a:rPr lang="bg-BG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на месец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Считано на Годишна база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Blogger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Именуваме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.blog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Име на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допълнително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Пространство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Персонални цели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Можем да дадем на своя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желано от нас Име на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Domain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да премахнем всякакви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Реклами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да разполагаме 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Висококачествен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email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 chat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Предприемачи и лица, упражняващи Свободни професии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Възможност за изграждане на собствен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 с модерни Инструменти за Разработка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Стилизиране; при това, разполагаме с изобилно Пространство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Видео и възможност да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публикуваме Реклами с Комерсиална цел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представители на Малкия бизнес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Разполагаме неограничено 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Business-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Шаблони за Теми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нашия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Business Web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-Сайт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Analytics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Поддръжка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Неограничено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-Пространство и можем да премахнем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WordPress.com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-Брандирането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Подходящ за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r>
                        <a:rPr lang="bg-BG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-Магазини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bg-BG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такава работеща Организация на Универсален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-Магазин, продаваме както Продукти, така и Услуги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Конкретният План включва възможности за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bg-BG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първокласно Интегриране и Мащабируемост, в унисон с разрастването на нашия Бизнес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74327"/>
                  </a:ext>
                </a:extLst>
              </a:tr>
            </a:tbl>
          </a:graphicData>
        </a:graphic>
      </p:graphicFrame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54136B13-A4A0-4921-A929-C01B748B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679892"/>
            <a:ext cx="328613" cy="328613"/>
          </a:xfrm>
          <a:prstGeom prst="rect">
            <a:avLst/>
          </a:prstGeom>
        </p:spPr>
      </p:pic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9B9268B3-4E3E-47A2-8AC3-DF3C9036C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9387" y="1679892"/>
            <a:ext cx="328613" cy="328613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B5B7005D-FAC5-4826-ADB7-706C5BBEE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679892"/>
            <a:ext cx="328613" cy="32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11FFF-6666-46CA-AAA4-9C46A03C0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094105"/>
            <a:ext cx="3095625" cy="438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3EAF20-1D6D-497D-AE16-021E8C2730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125" y="1094105"/>
            <a:ext cx="3114675" cy="438150"/>
          </a:xfrm>
          <a:prstGeom prst="rect">
            <a:avLst/>
          </a:prstGeom>
        </p:spPr>
      </p:pic>
      <p:pic>
        <p:nvPicPr>
          <p:cNvPr id="25" name="Picture 24">
            <a:hlinkClick r:id="rId14"/>
            <a:extLst>
              <a:ext uri="{FF2B5EF4-FFF2-40B4-BE49-F238E27FC236}">
                <a16:creationId xmlns:a16="http://schemas.microsoft.com/office/drawing/2014/main" id="{17DA1BAB-BE64-4B23-9E37-0CD73FA35F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7" y="1679892"/>
            <a:ext cx="328613" cy="328613"/>
          </a:xfrm>
          <a:prstGeom prst="rect">
            <a:avLst/>
          </a:prstGeom>
        </p:spPr>
      </p:pic>
      <p:pic>
        <p:nvPicPr>
          <p:cNvPr id="26" name="Picture 25">
            <a:hlinkClick r:id="rId16"/>
            <a:extLst>
              <a:ext uri="{FF2B5EF4-FFF2-40B4-BE49-F238E27FC236}">
                <a16:creationId xmlns:a16="http://schemas.microsoft.com/office/drawing/2014/main" id="{C5817683-492C-48DA-9B9B-0540BFC70F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79892"/>
            <a:ext cx="328613" cy="328613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BBD190A-9917-4B84-9761-1C847FD46D2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/>
            <a:extLst>
              <a:ext uri="{FF2B5EF4-FFF2-40B4-BE49-F238E27FC236}">
                <a16:creationId xmlns:a16="http://schemas.microsoft.com/office/drawing/2014/main" id="{9CBF2807-C5D7-41A4-A3F7-5864155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738187"/>
            <a:ext cx="4557713" cy="24622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4AFD79B-2118-40C3-81D6-197C95BE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000375"/>
            <a:ext cx="5248275" cy="3248025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9E127F0-DFE2-42A9-99DA-19907F16D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A01B-CCC9-477F-8860-9A752DC1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 vs. WordPress.com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084-0CCE-43B8-8C71-9E51248E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3581400" cy="4816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Софтуер</a:t>
            </a:r>
          </a:p>
          <a:p>
            <a:r>
              <a:rPr lang="bg-BG" sz="1400" dirty="0"/>
              <a:t>100% наша Собственост</a:t>
            </a:r>
          </a:p>
          <a:p>
            <a:r>
              <a:rPr lang="bg-BG" sz="1400" dirty="0"/>
              <a:t>Възможност за Персонализиране на Теми, </a:t>
            </a:r>
            <a:r>
              <a:rPr lang="en-US" sz="1400" dirty="0"/>
              <a:t>Plugin</a:t>
            </a:r>
            <a:r>
              <a:rPr lang="bg-BG" sz="1400" dirty="0"/>
              <a:t>-и, Код</a:t>
            </a:r>
            <a:endParaRPr lang="en-US" sz="1400" dirty="0"/>
          </a:p>
          <a:p>
            <a:r>
              <a:rPr lang="bg-BG" sz="1400" dirty="0"/>
              <a:t>Голям избор на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Голям избор за Разширение на Домейн</a:t>
            </a:r>
          </a:p>
          <a:p>
            <a:r>
              <a:rPr lang="bg-BG" sz="1400" dirty="0"/>
              <a:t>Може да се създаде Професионален Сайт</a:t>
            </a:r>
          </a:p>
          <a:p>
            <a:r>
              <a:rPr lang="bg-BG" sz="1400" dirty="0"/>
              <a:t>Може да се създаде всякакъв Вид Сайт</a:t>
            </a:r>
          </a:p>
          <a:p>
            <a:r>
              <a:rPr lang="bg-BG" sz="1400" dirty="0"/>
              <a:t>Можем да Печелим от Рекламни Банери, </a:t>
            </a:r>
            <a:r>
              <a:rPr lang="en-US" sz="1400" b="1" dirty="0">
                <a:hlinkClick r:id="rId7"/>
              </a:rPr>
              <a:t>Affiliate</a:t>
            </a:r>
            <a:r>
              <a:rPr lang="en-US" sz="1400" dirty="0"/>
              <a:t> </a:t>
            </a:r>
            <a:r>
              <a:rPr lang="bg-BG" sz="1400" dirty="0"/>
              <a:t>Системи и др.</a:t>
            </a:r>
          </a:p>
          <a:p>
            <a:r>
              <a:rPr lang="en-US" sz="1400" dirty="0"/>
              <a:t>Backup </a:t>
            </a:r>
            <a:r>
              <a:rPr lang="bg-BG" sz="1400" dirty="0"/>
              <a:t>по желание</a:t>
            </a:r>
          </a:p>
          <a:p>
            <a:r>
              <a:rPr lang="bg-BG" sz="1400" dirty="0"/>
              <a:t>Възможност за </a:t>
            </a:r>
            <a:r>
              <a:rPr lang="en-US" sz="1400" dirty="0"/>
              <a:t>Search Engine </a:t>
            </a:r>
            <a:r>
              <a:rPr lang="en-US" sz="1400" dirty="0" err="1"/>
              <a:t>Optimisation</a:t>
            </a:r>
            <a:endParaRPr lang="en-US" sz="1400" dirty="0"/>
          </a:p>
          <a:p>
            <a:pPr marL="0" indent="0"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Платени Хостинг и Домейн</a:t>
            </a:r>
          </a:p>
          <a:p>
            <a:r>
              <a:rPr lang="bg-BG" sz="1400" dirty="0"/>
              <a:t>Начално Инсталиране и Конфигуриране</a:t>
            </a:r>
          </a:p>
          <a:p>
            <a:r>
              <a:rPr lang="bg-BG" sz="1400" dirty="0"/>
              <a:t>„Ръчни“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pPr marL="0" indent="0">
              <a:buNone/>
            </a:pPr>
            <a:endParaRPr lang="bg-BG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EDA50-A22D-49DE-8E8B-93924B8B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4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A9674F6-D0C9-416E-892E-0C9FC9F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27D2A2-297D-46E3-9E6F-A257E5E1129D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F7F1A"/>
                </a:solidFill>
              </a:rPr>
              <a:t>WordPress.org vs. WordPress.com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911B-A4DE-4B17-8350-67DC88C1BD7D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35814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Pros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Безплатен Хостинг и Домейн</a:t>
            </a:r>
          </a:p>
          <a:p>
            <a:r>
              <a:rPr lang="bg-BG" sz="1400" dirty="0"/>
              <a:t>Без Начални Инсталиране и Конфигуриране</a:t>
            </a:r>
          </a:p>
          <a:p>
            <a:r>
              <a:rPr lang="bg-BG" sz="1400" dirty="0"/>
              <a:t>Автоматичен </a:t>
            </a:r>
            <a:r>
              <a:rPr lang="en-US" sz="1400" dirty="0"/>
              <a:t>Backup</a:t>
            </a:r>
            <a:endParaRPr lang="bg-BG" sz="1400" dirty="0"/>
          </a:p>
          <a:p>
            <a:r>
              <a:rPr lang="bg-BG" sz="1400" dirty="0"/>
              <a:t>Автоматични </a:t>
            </a:r>
            <a:r>
              <a:rPr lang="en-US" sz="1400" dirty="0"/>
              <a:t>Update</a:t>
            </a:r>
            <a:r>
              <a:rPr lang="bg-BG" sz="1400" dirty="0"/>
              <a:t>-и</a:t>
            </a:r>
          </a:p>
          <a:p>
            <a:r>
              <a:rPr lang="bg-BG" sz="1400" dirty="0"/>
              <a:t>Не се занимаваме с Поддръжка на Сайта</a:t>
            </a:r>
          </a:p>
          <a:p>
            <a:r>
              <a:rPr lang="bg-BG" sz="1400" dirty="0"/>
              <a:t>Можем евентуално да закупим Пакет </a:t>
            </a:r>
            <a:r>
              <a:rPr lang="en-US" sz="1400" dirty="0">
                <a:hlinkClick r:id="rId9"/>
              </a:rPr>
              <a:t>Premium</a:t>
            </a:r>
            <a:r>
              <a:rPr lang="en-US" sz="1400" dirty="0"/>
              <a:t> </a:t>
            </a:r>
            <a:r>
              <a:rPr lang="bg-BG" sz="1400" dirty="0"/>
              <a:t>или </a:t>
            </a:r>
            <a:r>
              <a:rPr lang="en-US" sz="1400" dirty="0">
                <a:hlinkClick r:id="rId10"/>
              </a:rPr>
              <a:t>Business</a:t>
            </a:r>
            <a:r>
              <a:rPr lang="en-US" sz="1400" dirty="0"/>
              <a:t> </a:t>
            </a:r>
            <a:r>
              <a:rPr lang="bg-BG" sz="1400" dirty="0"/>
              <a:t>за Професионален Сайт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u="sng" dirty="0"/>
              <a:t>Cons</a:t>
            </a:r>
            <a:r>
              <a:rPr lang="en-US" sz="1400" u="sng" dirty="0"/>
              <a:t>:</a:t>
            </a:r>
          </a:p>
          <a:p>
            <a:r>
              <a:rPr lang="bg-BG" sz="1400" dirty="0"/>
              <a:t>Ограничен Избор на Домейни (</a:t>
            </a:r>
            <a:r>
              <a:rPr lang="en-US" sz="1400" dirty="0"/>
              <a:t>.com, </a:t>
            </a:r>
            <a:r>
              <a:rPr lang="en-US" sz="1400" dirty="0" err="1"/>
              <a:t>.net</a:t>
            </a:r>
            <a:r>
              <a:rPr lang="en-US" sz="1400" dirty="0"/>
              <a:t>, .org</a:t>
            </a:r>
            <a:r>
              <a:rPr lang="bg-BG" sz="1400" dirty="0"/>
              <a:t>)</a:t>
            </a:r>
            <a:endParaRPr lang="en-US" sz="1400" dirty="0"/>
          </a:p>
          <a:p>
            <a:r>
              <a:rPr lang="bg-BG" sz="1400" dirty="0"/>
              <a:t>Не можем да Инсталираме Персонализирани Теми и </a:t>
            </a:r>
            <a:r>
              <a:rPr lang="en-US" sz="1400" dirty="0"/>
              <a:t>Plugin</a:t>
            </a:r>
            <a:r>
              <a:rPr lang="bg-BG" sz="1400" dirty="0"/>
              <a:t>-и</a:t>
            </a:r>
          </a:p>
          <a:p>
            <a:r>
              <a:rPr lang="bg-BG" sz="1400" dirty="0"/>
              <a:t>Не можем да Променяме Кода</a:t>
            </a:r>
          </a:p>
          <a:p>
            <a:r>
              <a:rPr lang="bg-BG" sz="1400" dirty="0"/>
              <a:t>Не можем да Управляваме Файловете на </a:t>
            </a:r>
            <a:r>
              <a:rPr lang="bg-BG" sz="1400" dirty="0" err="1"/>
              <a:t>Сайте</a:t>
            </a:r>
            <a:endParaRPr lang="bg-BG" sz="1400" dirty="0"/>
          </a:p>
          <a:p>
            <a:r>
              <a:rPr lang="en-US" sz="1400" dirty="0"/>
              <a:t>Web</a:t>
            </a:r>
            <a:r>
              <a:rPr lang="bg-BG" sz="1400" dirty="0"/>
              <a:t>-Пространството не е наше</a:t>
            </a:r>
          </a:p>
          <a:p>
            <a:r>
              <a:rPr lang="en-US" sz="1400" dirty="0"/>
              <a:t>WordPress </a:t>
            </a:r>
            <a:r>
              <a:rPr lang="bg-BG" sz="1400" dirty="0"/>
              <a:t>Публикуват свои Реклами</a:t>
            </a:r>
          </a:p>
          <a:p>
            <a:r>
              <a:rPr lang="bg-BG" sz="1400" dirty="0"/>
              <a:t>Трудно се работи по отношение на Позиционирането в Търсачките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1E4D-57C2-41FD-86AD-06CFCB706627}"/>
              </a:ext>
            </a:extLst>
          </p:cNvPr>
          <p:cNvSpPr txBox="1"/>
          <p:nvPr/>
        </p:nvSpPr>
        <p:spPr>
          <a:xfrm>
            <a:off x="381000" y="6093023"/>
            <a:ext cx="25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вж. съответна Инфографика </a:t>
            </a:r>
            <a:r>
              <a:rPr lang="bg-BG" sz="1400" dirty="0">
                <a:hlinkClick r:id="rId11"/>
              </a:rPr>
              <a:t>тук</a:t>
            </a:r>
            <a:endParaRPr lang="en-US" sz="14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519A53-6611-4F74-BF48-38FE4EA2AFE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47EB45B-98D2-4C42-BEA2-B685C428D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791" y="2343252"/>
            <a:ext cx="8009809" cy="4133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38050" tIns="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</a:t>
            </a:r>
            <a:r>
              <a:rPr kumimoji="0" lang="bg-BG" altLang="en-US" sz="13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1300" b="1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инг</a:t>
            </a:r>
            <a:r>
              <a:rPr kumimoji="0" lang="bg-BG" altLang="en-US" sz="13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bg-BG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ни следва да ПРЕДОСТАВЯ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2"/>
              </a:rPr>
              <a:t>PHP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5.6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1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MariaDB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10.0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</a:t>
            </a:r>
            <a:r>
              <a:rPr lang="bg-BG" altLang="en-US" sz="12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и по-висока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поддръжка</a:t>
            </a:r>
            <a:r>
              <a:rPr kumimoji="0" lang="bg-BG" altLang="en-US" sz="11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0" lvl="0" indent="0">
              <a:buNone/>
            </a:pPr>
            <a:r>
              <a:rPr lang="bg-BG" altLang="en-US" sz="1100" b="1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препоръчва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6"/>
              </a:rPr>
              <a:t>Apache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7"/>
              </a:rPr>
              <a:t>Nginx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като най-надеждни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с най-много възможности при</a:t>
            </a:r>
          </a:p>
          <a:p>
            <a:pPr marL="0" lv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 ОБСЛУЖВАНЕ на</a:t>
            </a:r>
            <a:r>
              <a:rPr lang="en-US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WordPress</a:t>
            </a: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Сървъри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Всякакъв Сървър с Поддръжка на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PHP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вършил работа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bg-BG" altLang="en-US" sz="11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Справка:</a:t>
            </a:r>
          </a:p>
          <a:p>
            <a:pPr marL="0" indent="0">
              <a:buNone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  Страница </a:t>
            </a:r>
            <a:r>
              <a:rPr lang="en-US" sz="1100" dirty="0"/>
              <a:t>WordPress Web Hosting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8"/>
              </a:rPr>
              <a:t>тук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Забележка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bg-BG" altLang="en-US" sz="11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 случай, че текущо разполагаме с по-стари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Версии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WordPress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би работел и с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 5.2.4+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MySQL 5.0+,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к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оито, обаче, ще са просрочили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bg-BG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End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 Life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и, вследствие това, може да имат </a:t>
            </a:r>
            <a:r>
              <a:rPr kumimoji="0" lang="bg-BG" altLang="en-US" sz="800" b="1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пробиви в Информационната безопасност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300" b="1" i="0" u="sng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Официален Списък с Изисквания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pen-</a:t>
            </a:r>
            <a:r>
              <a:rPr lang="en-US" altLang="en-US" sz="1200" dirty="0"/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ource WordPress 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https://wordpress.org/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Web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Софтуерът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предполага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bg-BG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ът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ни да има заложени</a:t>
            </a:r>
            <a:endParaRPr kumimoji="0" lang="bg-BG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1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ПОДДРЪЖКА на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7.3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5.6 </a:t>
            </a:r>
            <a:r>
              <a:rPr lang="bg-BG" altLang="en-US" sz="1200" dirty="0"/>
              <a:t>или по-висока Версия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MariaDB 10.0 </a:t>
            </a:r>
            <a:r>
              <a:rPr lang="bg-BG" altLang="en-US" sz="1200" dirty="0"/>
              <a:t>или по-висока Версия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паралелно 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mod_rewrite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support</a:t>
            </a:r>
            <a:r>
              <a:rPr kumimoji="0" lang="bg-BG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/Поддръжка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Незадължително, но ПРЕПОРЪЧИТЕЛНО с оглед ПО-ДОБРА Информационна безопасност, Условие: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32373C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>
              <a:buNone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Hosting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kumimoji="0" lang="bg-BG" altLang="en-US" sz="800" b="0" i="0" u="none" strike="noStrike" cap="none" normalizeH="0" baseline="0" dirty="0" err="1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ът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е ПО-НАДЕЖДЕН,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когато при работата  на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PHP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-Приложения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от Типа на: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WordPress,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използваме Потребителското име </a:t>
            </a:r>
          </a:p>
          <a:p>
            <a:pPr marL="0" lvl="0" indent="0">
              <a:buNone/>
            </a:pP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Username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) от нашия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Account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вместо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bg-BG" altLang="en-US" sz="800" dirty="0">
                <a:solidFill>
                  <a:srgbClr val="32373C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п</a:t>
            </a:r>
            <a:r>
              <a:rPr kumimoji="0" lang="bg-BG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одразбиращото се, общо използвано Име на Сървъра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32373C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45DDDE14-825D-40A9-AA57-474123B75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9600"/>
            <a:ext cx="9144000" cy="162445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8E1C44-CF14-4424-B626-3A70046E43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BA9C6-3D18-4A39-A3A0-2657E28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ru-RU" sz="2600" b="1" dirty="0"/>
              <a:t>Хостинг-</a:t>
            </a:r>
            <a:r>
              <a:rPr lang="ru-RU" sz="2600" b="1" dirty="0" err="1"/>
              <a:t>изисквания</a:t>
            </a:r>
            <a:r>
              <a:rPr lang="ru-RU" sz="2600" b="1" dirty="0"/>
              <a:t> за </a:t>
            </a:r>
            <a:r>
              <a:rPr lang="ru-RU" sz="2600" b="1" dirty="0" err="1"/>
              <a:t>инсталация</a:t>
            </a:r>
            <a:r>
              <a:rPr lang="ru-RU" sz="2600" b="1" dirty="0"/>
              <a:t> на </a:t>
            </a:r>
            <a:r>
              <a:rPr lang="ru-RU" sz="2600" b="1" dirty="0" err="1"/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EE32-D1FF-418B-803C-C00372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5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86D1FBB-1895-4BF5-8050-996C0345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8072CA-56FC-46A4-82E2-D42756C904A1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dirty="0">
                <a:solidFill>
                  <a:srgbClr val="EF7F1A"/>
                </a:solidFill>
              </a:rPr>
              <a:t>Хостинг-</a:t>
            </a:r>
            <a:r>
              <a:rPr lang="ru-RU" sz="2600" b="1" dirty="0" err="1">
                <a:solidFill>
                  <a:srgbClr val="EF7F1A"/>
                </a:solidFill>
              </a:rPr>
              <a:t>изисквания</a:t>
            </a:r>
            <a:r>
              <a:rPr lang="ru-RU" sz="2600" b="1" dirty="0">
                <a:solidFill>
                  <a:srgbClr val="EF7F1A"/>
                </a:solidFill>
              </a:rPr>
              <a:t> за </a:t>
            </a:r>
            <a:r>
              <a:rPr lang="ru-RU" sz="2600" b="1" dirty="0" err="1">
                <a:solidFill>
                  <a:srgbClr val="EF7F1A"/>
                </a:solidFill>
              </a:rPr>
              <a:t>инсталация</a:t>
            </a:r>
            <a:r>
              <a:rPr lang="ru-RU" sz="2600" b="1" dirty="0">
                <a:solidFill>
                  <a:srgbClr val="EF7F1A"/>
                </a:solidFill>
              </a:rPr>
              <a:t> на </a:t>
            </a:r>
            <a:r>
              <a:rPr lang="ru-RU" sz="2600" b="1" dirty="0" err="1">
                <a:solidFill>
                  <a:srgbClr val="EF7F1A"/>
                </a:solidFill>
              </a:rPr>
              <a:t>Wordpress</a:t>
            </a:r>
            <a:br>
              <a:rPr lang="ru-RU" sz="2600" b="1" dirty="0"/>
            </a:br>
            <a:endParaRPr lang="en-US" sz="26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2A346D-BEDB-46A8-94B2-C60CC886D320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3CD30F-1811-4C21-8ABD-3982CE76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43000"/>
            <a:ext cx="4371975" cy="81915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2E8D12-A146-4D6A-AE55-97B8515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5C06-CDC3-45C6-B784-1E127A0B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EF7F1A"/>
                </a:solidFill>
              </a:rPr>
              <a:t>WordPress Optimization/Server Optimization</a:t>
            </a:r>
            <a:endParaRPr lang="en-US" sz="32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D2924ED-4419-46E6-AB63-7C1A3BC4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8839200" cy="4571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https://codex.wordpress.org/WordPress_Server_Optimization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US" sz="4000" u="sng" dirty="0">
                <a:latin typeface="Georgia" panose="02040502050405020303" pitchFamily="18" charset="0"/>
              </a:rPr>
              <a:t>Server Optimization</a:t>
            </a:r>
          </a:p>
          <a:p>
            <a:pPr marL="0" indent="0">
              <a:buNone/>
            </a:pPr>
            <a:r>
              <a:rPr lang="bg-BG" dirty="0"/>
              <a:t>Оптимизация е възможна,</a:t>
            </a:r>
            <a:r>
              <a:rPr lang="en-US" dirty="0"/>
              <a:t> </a:t>
            </a:r>
            <a:r>
              <a:rPr lang="bg-BG" dirty="0"/>
              <a:t>когато имаме</a:t>
            </a:r>
            <a:r>
              <a:rPr lang="en-US" dirty="0"/>
              <a:t> </a:t>
            </a:r>
            <a:r>
              <a:rPr lang="bg-BG" dirty="0"/>
              <a:t>Контрол</a:t>
            </a:r>
            <a:r>
              <a:rPr lang="en-US" dirty="0"/>
              <a:t> </a:t>
            </a:r>
            <a:r>
              <a:rPr lang="bg-BG" dirty="0"/>
              <a:t>над своите </a:t>
            </a:r>
            <a:r>
              <a:rPr lang="en-US" dirty="0"/>
              <a:t>Server</a:t>
            </a:r>
            <a:r>
              <a:rPr lang="bg-BG" dirty="0"/>
              <a:t>-и</a:t>
            </a:r>
            <a:r>
              <a:rPr lang="en-US" dirty="0"/>
              <a:t>. </a:t>
            </a:r>
            <a:r>
              <a:rPr lang="bg-BG" dirty="0"/>
              <a:t>Ако ползваме</a:t>
            </a:r>
            <a:r>
              <a:rPr lang="en-US" dirty="0"/>
              <a:t> Shared Hosting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обикновено това не е приложимо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DNS</a:t>
            </a:r>
            <a:r>
              <a:rPr lang="en-US" dirty="0"/>
              <a:t>: </a:t>
            </a:r>
            <a:r>
              <a:rPr lang="bg-BG" dirty="0"/>
              <a:t>Ако</a:t>
            </a:r>
            <a:r>
              <a:rPr lang="en-US" dirty="0"/>
              <a:t> Host</a:t>
            </a:r>
            <a:r>
              <a:rPr lang="bg-BG" dirty="0"/>
              <a:t>-</a:t>
            </a:r>
            <a:r>
              <a:rPr lang="bg-BG" dirty="0" err="1"/>
              <a:t>ваме</a:t>
            </a:r>
            <a:r>
              <a:rPr lang="en-US" dirty="0"/>
              <a:t> </a:t>
            </a:r>
            <a:r>
              <a:rPr lang="bg-BG" dirty="0"/>
              <a:t>нашия</a:t>
            </a:r>
            <a:r>
              <a:rPr lang="en-US" dirty="0"/>
              <a:t> DNS </a:t>
            </a:r>
            <a:r>
              <a:rPr lang="bg-BG" dirty="0"/>
              <a:t>на</a:t>
            </a:r>
            <a:r>
              <a:rPr lang="en-US" dirty="0"/>
              <a:t> External Servers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така облекчаваме</a:t>
            </a:r>
            <a:r>
              <a:rPr lang="en-US" dirty="0"/>
              <a:t> </a:t>
            </a:r>
            <a:r>
              <a:rPr lang="bg-BG" dirty="0"/>
              <a:t>натоварването</a:t>
            </a:r>
            <a:r>
              <a:rPr lang="en-US" dirty="0"/>
              <a:t> </a:t>
            </a:r>
            <a:r>
              <a:rPr lang="bg-BG" dirty="0"/>
              <a:t>на нашия</a:t>
            </a:r>
            <a:r>
              <a:rPr lang="en-US" dirty="0"/>
              <a:t> Primary Web Server. </a:t>
            </a:r>
            <a:r>
              <a:rPr lang="bg-BG" dirty="0"/>
              <a:t>Промяната е рутинна</a:t>
            </a:r>
            <a:r>
              <a:rPr lang="en-US" dirty="0"/>
              <a:t>, </a:t>
            </a:r>
            <a:r>
              <a:rPr lang="bg-BG" dirty="0"/>
              <a:t>но така</a:t>
            </a:r>
            <a:r>
              <a:rPr lang="en-US" dirty="0"/>
              <a:t> </a:t>
            </a:r>
            <a:r>
              <a:rPr lang="bg-BG" dirty="0"/>
              <a:t>облекчаваме</a:t>
            </a:r>
            <a:r>
              <a:rPr lang="en-US" dirty="0"/>
              <a:t> </a:t>
            </a:r>
            <a:r>
              <a:rPr lang="bg-BG" dirty="0"/>
              <a:t>част от Трафика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</a:t>
            </a:r>
            <a:r>
              <a:rPr lang="bg-BG" dirty="0"/>
              <a:t>Натоварването на Процесора (</a:t>
            </a:r>
            <a:r>
              <a:rPr lang="en-US" dirty="0"/>
              <a:t>CPU load).</a:t>
            </a:r>
          </a:p>
          <a:p>
            <a:pPr marL="0" indent="0">
              <a:buNone/>
            </a:pPr>
            <a:r>
              <a:rPr lang="bg-BG" dirty="0"/>
              <a:t>Бележка:</a:t>
            </a:r>
          </a:p>
          <a:p>
            <a:pPr marL="0" indent="0">
              <a:buNone/>
            </a:pPr>
            <a:r>
              <a:rPr lang="bg-BG" dirty="0"/>
              <a:t>Обръщаме внимание, че в наши дни е рядкост практиката да поддържаме Собствен </a:t>
            </a:r>
            <a:r>
              <a:rPr lang="en-US" dirty="0"/>
              <a:t>DNS.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Web Server</a:t>
            </a:r>
            <a:r>
              <a:rPr lang="en-US" dirty="0"/>
              <a:t>: Web Server</a:t>
            </a:r>
            <a:r>
              <a:rPr lang="bg-BG" dirty="0"/>
              <a:t>-</a:t>
            </a:r>
            <a:r>
              <a:rPr lang="bg-BG" dirty="0" err="1"/>
              <a:t>ът</a:t>
            </a:r>
            <a:r>
              <a:rPr lang="bg-BG" dirty="0"/>
              <a:t> ни трябва да бъде конфигуриран с оглед</a:t>
            </a:r>
            <a:r>
              <a:rPr lang="en-US" dirty="0"/>
              <a:t> </a:t>
            </a:r>
            <a:r>
              <a:rPr lang="bg-BG" dirty="0"/>
              <a:t>ВИСОКА ПРОИЗВОДИТЕЛНОСТ</a:t>
            </a:r>
            <a:r>
              <a:rPr lang="en-US" dirty="0"/>
              <a:t>. </a:t>
            </a:r>
            <a:r>
              <a:rPr lang="bg-BG" dirty="0"/>
              <a:t>За целта, разполагаме с множество</a:t>
            </a:r>
            <a:r>
              <a:rPr lang="en-US" dirty="0"/>
              <a:t> </a:t>
            </a:r>
            <a:r>
              <a:rPr lang="bg-BG" dirty="0" err="1"/>
              <a:t>Техинки</a:t>
            </a:r>
            <a:r>
              <a:rPr lang="bg-BG" dirty="0"/>
              <a:t>, в т.ч.</a:t>
            </a:r>
            <a:r>
              <a:rPr lang="en-US" dirty="0"/>
              <a:t> </a:t>
            </a:r>
            <a:r>
              <a:rPr lang="bg-BG" dirty="0"/>
              <a:t>Кеширане на </a:t>
            </a:r>
            <a:r>
              <a:rPr lang="en-US" dirty="0"/>
              <a:t>Web Server</a:t>
            </a:r>
            <a:r>
              <a:rPr lang="bg-BG" dirty="0"/>
              <a:t>-а (</a:t>
            </a:r>
            <a:r>
              <a:rPr lang="en-US" dirty="0"/>
              <a:t>Web Server Caching), </a:t>
            </a:r>
            <a:r>
              <a:rPr lang="bg-BG" dirty="0"/>
              <a:t>използване на </a:t>
            </a:r>
            <a:r>
              <a:rPr lang="en-US" dirty="0" err="1">
                <a:hlinkClick r:id="rId5"/>
              </a:rPr>
              <a:t>Gzip</a:t>
            </a:r>
            <a:r>
              <a:rPr lang="en-US" dirty="0">
                <a:hlinkClick r:id="rId5"/>
              </a:rPr>
              <a:t> </a:t>
            </a:r>
            <a:r>
              <a:rPr lang="bg-BG" dirty="0">
                <a:hlinkClick r:id="rId5"/>
              </a:rPr>
              <a:t>Компресия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 err="1">
                <a:hlinkClick r:id="rId6"/>
              </a:rPr>
              <a:t>Gzip</a:t>
            </a:r>
            <a:r>
              <a:rPr lang="en-US" dirty="0">
                <a:hlinkClick r:id="rId6"/>
              </a:rPr>
              <a:t> Compression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Указване на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Cache Header</a:t>
            </a:r>
            <a:r>
              <a:rPr lang="bg-BG" dirty="0"/>
              <a:t>-и, което</a:t>
            </a:r>
            <a:r>
              <a:rPr lang="en-US" dirty="0"/>
              <a:t> </a:t>
            </a:r>
            <a:r>
              <a:rPr lang="bg-BG" dirty="0"/>
              <a:t>намалява Натоварването</a:t>
            </a:r>
            <a:r>
              <a:rPr lang="en-US" dirty="0"/>
              <a:t> </a:t>
            </a:r>
            <a:r>
              <a:rPr lang="bg-BG" dirty="0"/>
              <a:t>за един Посетител (</a:t>
            </a:r>
            <a:r>
              <a:rPr lang="en-US" dirty="0"/>
              <a:t>Load per Visitor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Препоръчва се да проведем Търсене на Оптимизации за конкретния наш </a:t>
            </a:r>
            <a:r>
              <a:rPr lang="en-US" dirty="0"/>
              <a:t>Web Server (</a:t>
            </a:r>
            <a:r>
              <a:rPr lang="bg-BG" dirty="0"/>
              <a:t>например, за повече информация, за:</a:t>
            </a:r>
            <a:r>
              <a:rPr lang="en-US" dirty="0"/>
              <a:t> "apache optimization”). </a:t>
            </a:r>
            <a:r>
              <a:rPr lang="bg-BG" dirty="0"/>
              <a:t>(за разликите между</a:t>
            </a:r>
            <a:r>
              <a:rPr lang="en-US" dirty="0"/>
              <a:t> Apache </a:t>
            </a:r>
            <a:r>
              <a:rPr lang="bg-BG" dirty="0"/>
              <a:t>и</a:t>
            </a:r>
            <a:r>
              <a:rPr lang="en-US" dirty="0"/>
              <a:t> Nginx</a:t>
            </a:r>
            <a:r>
              <a:rPr lang="bg-BG" dirty="0"/>
              <a:t>, вж. </a:t>
            </a:r>
            <a:r>
              <a:rPr lang="bg-BG" dirty="0">
                <a:hlinkClick r:id="rId8"/>
              </a:rPr>
              <a:t>тук</a:t>
            </a:r>
            <a:r>
              <a:rPr lang="bg-BG" dirty="0"/>
              <a:t> или </a:t>
            </a:r>
            <a:r>
              <a:rPr lang="bg-BG" dirty="0">
                <a:hlinkClick r:id="rId9"/>
              </a:rPr>
              <a:t>тук</a:t>
            </a:r>
            <a:r>
              <a:rPr lang="bg-BG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PHP</a:t>
            </a:r>
            <a:r>
              <a:rPr lang="en-US" dirty="0"/>
              <a:t>: </a:t>
            </a:r>
            <a:r>
              <a:rPr lang="bg-BG" dirty="0"/>
              <a:t>Налице са множество</a:t>
            </a:r>
            <a:r>
              <a:rPr lang="en-US" dirty="0"/>
              <a:t> </a:t>
            </a:r>
            <a:r>
              <a:rPr lang="en-US" u="sng" dirty="0">
                <a:hlinkClick r:id="rId10"/>
              </a:rPr>
              <a:t>PHP accelerators</a:t>
            </a:r>
            <a:r>
              <a:rPr lang="bg-BG" dirty="0"/>
              <a:t>, с чиято помощ можем радикално да подобрим Производителността на нашите</a:t>
            </a:r>
            <a:r>
              <a:rPr lang="en-US" dirty="0"/>
              <a:t> PHP </a:t>
            </a:r>
            <a:r>
              <a:rPr lang="bg-BG" dirty="0"/>
              <a:t>Файлове</a:t>
            </a:r>
            <a:r>
              <a:rPr lang="en-US" dirty="0"/>
              <a:t>. </a:t>
            </a:r>
            <a:r>
              <a:rPr lang="bg-BG" dirty="0"/>
              <a:t>Същото ще повлияе всички</a:t>
            </a:r>
            <a:r>
              <a:rPr lang="en-US" dirty="0"/>
              <a:t> PHP </a:t>
            </a:r>
            <a:r>
              <a:rPr lang="bg-BG" dirty="0"/>
              <a:t>Файлове, а не само нашата</a:t>
            </a:r>
            <a:r>
              <a:rPr lang="en-US" dirty="0"/>
              <a:t> WordPress </a:t>
            </a:r>
            <a:r>
              <a:rPr lang="bg-BG" dirty="0"/>
              <a:t>Инсталация</a:t>
            </a:r>
            <a:r>
              <a:rPr lang="en-US" dirty="0"/>
              <a:t>. </a:t>
            </a:r>
            <a:r>
              <a:rPr lang="bg-BG" dirty="0"/>
              <a:t>Провеждаме Търсене на повече информация за </a:t>
            </a:r>
            <a:r>
              <a:rPr lang="en-US" dirty="0"/>
              <a:t>PHP optimization</a:t>
            </a:r>
            <a:r>
              <a:rPr lang="bg-BG" dirty="0"/>
              <a:t>, например, на:</a:t>
            </a:r>
            <a:r>
              <a:rPr lang="en-US" dirty="0"/>
              <a:t> </a:t>
            </a:r>
            <a:r>
              <a:rPr lang="en-US" u="sng" dirty="0">
                <a:hlinkClick r:id="rId11"/>
              </a:rPr>
              <a:t>APC</a:t>
            </a:r>
            <a:r>
              <a:rPr lang="en-US" dirty="0"/>
              <a:t>. </a:t>
            </a:r>
            <a:r>
              <a:rPr lang="bg-BG" dirty="0"/>
              <a:t>Считано от </a:t>
            </a:r>
            <a:r>
              <a:rPr lang="en-US" dirty="0"/>
              <a:t>PHP 5.5, </a:t>
            </a:r>
            <a:r>
              <a:rPr lang="bg-BG" dirty="0" err="1"/>
              <a:t>Кеширащата</a:t>
            </a:r>
            <a:r>
              <a:rPr lang="bg-BG" dirty="0"/>
              <a:t> машина </a:t>
            </a:r>
            <a:r>
              <a:rPr lang="en-US" u="sng" dirty="0" err="1">
                <a:hlinkClick r:id="rId8"/>
              </a:rPr>
              <a:t>OPcache</a:t>
            </a:r>
            <a:r>
              <a:rPr lang="en-US" dirty="0"/>
              <a:t> </a:t>
            </a:r>
            <a:r>
              <a:rPr lang="bg-BG" dirty="0"/>
              <a:t>е вградена в</a:t>
            </a:r>
            <a:r>
              <a:rPr lang="en-US" dirty="0"/>
              <a:t> PHP</a:t>
            </a:r>
            <a:r>
              <a:rPr lang="bg-BG" dirty="0"/>
              <a:t> (вж. </a:t>
            </a:r>
            <a:r>
              <a:rPr lang="bg-BG" dirty="0">
                <a:hlinkClick r:id="rId12"/>
              </a:rPr>
              <a:t>тук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F7F1A"/>
                </a:solidFill>
              </a:rPr>
              <a:t>MySQL</a:t>
            </a:r>
            <a:r>
              <a:rPr lang="en-US" dirty="0"/>
              <a:t>: MySQL </a:t>
            </a:r>
            <a:r>
              <a:rPr lang="bg-BG" dirty="0"/>
              <a:t>Оптимизацията</a:t>
            </a:r>
            <a:r>
              <a:rPr lang="en-US" dirty="0"/>
              <a:t> </a:t>
            </a:r>
            <a:r>
              <a:rPr lang="bg-BG" dirty="0"/>
              <a:t>е своего рода „черна магия“</a:t>
            </a:r>
            <a:r>
              <a:rPr lang="en-US" dirty="0"/>
              <a:t>. </a:t>
            </a:r>
            <a:r>
              <a:rPr lang="bg-BG" dirty="0"/>
              <a:t>Няколко незначителни промени в Настройките на Кеша на Заявките</a:t>
            </a:r>
            <a:r>
              <a:rPr lang="en-US" dirty="0"/>
              <a:t> </a:t>
            </a:r>
            <a:r>
              <a:rPr lang="bg-BG" dirty="0"/>
              <a:t>(за </a:t>
            </a:r>
            <a:r>
              <a:rPr lang="en-US" dirty="0"/>
              <a:t>Query Cache</a:t>
            </a:r>
            <a:r>
              <a:rPr lang="bg-BG" dirty="0"/>
              <a:t>, вж. </a:t>
            </a:r>
            <a:r>
              <a:rPr lang="bg-BG" dirty="0">
                <a:hlinkClick r:id="rId13"/>
              </a:rPr>
              <a:t>тук</a:t>
            </a:r>
            <a:r>
              <a:rPr lang="bg-BG" dirty="0"/>
              <a:t>),</a:t>
            </a:r>
            <a:r>
              <a:rPr lang="en-US" dirty="0"/>
              <a:t> </a:t>
            </a:r>
            <a:r>
              <a:rPr lang="bg-BG" dirty="0"/>
              <a:t>може да окажат</a:t>
            </a:r>
            <a:r>
              <a:rPr lang="en-US" dirty="0"/>
              <a:t> </a:t>
            </a:r>
            <a:r>
              <a:rPr lang="bg-BG" dirty="0"/>
              <a:t>драматичен ефект върху Производителността на</a:t>
            </a:r>
            <a:r>
              <a:rPr lang="en-US" dirty="0"/>
              <a:t> WordPress</a:t>
            </a:r>
            <a:r>
              <a:rPr lang="bg-BG" dirty="0"/>
              <a:t>,</a:t>
            </a:r>
            <a:r>
              <a:rPr lang="en-US" dirty="0"/>
              <a:t> </a:t>
            </a:r>
            <a:r>
              <a:rPr lang="bg-BG" dirty="0"/>
              <a:t>защото</a:t>
            </a:r>
            <a:r>
              <a:rPr lang="en-US" dirty="0"/>
              <a:t> WordPress </a:t>
            </a:r>
            <a:r>
              <a:rPr lang="bg-BG" dirty="0"/>
              <a:t>повтаря</a:t>
            </a:r>
            <a:r>
              <a:rPr lang="en-US" dirty="0"/>
              <a:t> </a:t>
            </a:r>
            <a:r>
              <a:rPr lang="bg-BG" dirty="0"/>
              <a:t>множество Заявки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Queries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при всяко Обръщение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Request</a:t>
            </a:r>
            <a:r>
              <a:rPr lang="bg-BG" dirty="0"/>
              <a:t>)</a:t>
            </a:r>
            <a:r>
              <a:rPr lang="en-US" dirty="0"/>
              <a:t>. </a:t>
            </a:r>
            <a:r>
              <a:rPr lang="bg-BG" dirty="0"/>
              <a:t>Всеки сам</a:t>
            </a:r>
            <a:r>
              <a:rPr lang="en-US" dirty="0"/>
              <a:t> </a:t>
            </a:r>
            <a:r>
              <a:rPr lang="bg-BG" dirty="0"/>
              <a:t>трябва да търси насоки за </a:t>
            </a:r>
            <a:r>
              <a:rPr lang="en-US" dirty="0" err="1"/>
              <a:t>myqsl</a:t>
            </a:r>
            <a:r>
              <a:rPr lang="en-US" dirty="0"/>
              <a:t> optimization.</a:t>
            </a:r>
          </a:p>
          <a:p>
            <a:pPr marL="0" indent="0">
              <a:buNone/>
            </a:pPr>
            <a:r>
              <a:rPr lang="bg-BG" dirty="0"/>
              <a:t>Великолепен пример как</a:t>
            </a:r>
            <a:r>
              <a:rPr lang="en-US" dirty="0"/>
              <a:t> WordPress </a:t>
            </a:r>
            <a:r>
              <a:rPr lang="bg-BG" dirty="0"/>
              <a:t>е Оптимизиран,</a:t>
            </a:r>
            <a:r>
              <a:rPr lang="en-US" dirty="0"/>
              <a:t> </a:t>
            </a:r>
            <a:r>
              <a:rPr lang="bg-BG" dirty="0"/>
              <a:t>бе представен от</a:t>
            </a:r>
            <a:r>
              <a:rPr lang="en-US" dirty="0"/>
              <a:t> </a:t>
            </a:r>
            <a:r>
              <a:rPr lang="en-US" dirty="0" err="1">
                <a:hlinkClick r:id="rId14"/>
              </a:rPr>
              <a:t>Iliya</a:t>
            </a:r>
            <a:r>
              <a:rPr lang="en-US" dirty="0">
                <a:hlinkClick r:id="rId14"/>
              </a:rPr>
              <a:t> </a:t>
            </a:r>
            <a:r>
              <a:rPr lang="en-US" dirty="0" err="1">
                <a:hlinkClick r:id="rId14"/>
              </a:rPr>
              <a:t>Polihronov</a:t>
            </a:r>
            <a:r>
              <a:rPr lang="en-US" dirty="0"/>
              <a:t> </a:t>
            </a:r>
            <a:r>
              <a:rPr lang="bg-BG" dirty="0"/>
              <a:t>на</a:t>
            </a:r>
            <a:r>
              <a:rPr lang="en-US" dirty="0"/>
              <a:t> </a:t>
            </a:r>
            <a:r>
              <a:rPr lang="en-US" dirty="0" err="1"/>
              <a:t>WordCamp</a:t>
            </a:r>
            <a:r>
              <a:rPr lang="en-US" dirty="0"/>
              <a:t> San Francisco 2012. </a:t>
            </a:r>
            <a:r>
              <a:rPr lang="en-US" dirty="0" err="1"/>
              <a:t>Iliya</a:t>
            </a:r>
            <a:r>
              <a:rPr lang="en-US" dirty="0"/>
              <a:t>, </a:t>
            </a:r>
            <a:r>
              <a:rPr lang="bg-BG" dirty="0"/>
              <a:t>наред с всичко друго</a:t>
            </a:r>
            <a:r>
              <a:rPr lang="en-US" dirty="0"/>
              <a:t>, </a:t>
            </a:r>
            <a:r>
              <a:rPr lang="bg-BG" dirty="0"/>
              <a:t>представя</a:t>
            </a:r>
            <a:r>
              <a:rPr lang="en-US" dirty="0"/>
              <a:t> Server Optimization </a:t>
            </a:r>
            <a:r>
              <a:rPr lang="bg-BG" dirty="0"/>
              <a:t>за</a:t>
            </a:r>
            <a:r>
              <a:rPr lang="en-US" dirty="0"/>
              <a:t> WordPress.com. </a:t>
            </a:r>
            <a:r>
              <a:rPr lang="bg-BG" dirty="0"/>
              <a:t>С кратко негово</a:t>
            </a:r>
            <a:r>
              <a:rPr lang="en-US" dirty="0"/>
              <a:t> </a:t>
            </a:r>
            <a:r>
              <a:rPr lang="bg-BG" dirty="0"/>
              <a:t>Представяне</a:t>
            </a:r>
            <a:r>
              <a:rPr lang="en-US" dirty="0"/>
              <a:t> </a:t>
            </a:r>
            <a:r>
              <a:rPr lang="bg-BG" dirty="0"/>
              <a:t>можем да се запознаем на Адрес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u="sng" dirty="0">
                <a:hlinkClick r:id="rId15"/>
              </a:rPr>
              <a:t>http://wordpress.tv/2012/09/01/iliya-polihronov-high-performance-wordpress/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3D072CB-D144-4A32-A160-0BD6354D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6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9EEE30-AA5E-4DDB-BCC8-21EFDACE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F65864-D5AB-4C76-AB90-0CF813E9C11D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EF7F1A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AEE044-35C9-4C69-B05B-092A74911491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C24406D-D3EB-4836-8F31-ADC64A49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722"/>
            <a:ext cx="9144000" cy="46108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73914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cap="small" spc="1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01"/>
            <a:ext cx="8534400" cy="50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713EDC4-BFE1-4CFF-9C1D-9618428B77CB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2994F-C113-461A-90FB-729B91D4BEA8}"/>
              </a:ext>
            </a:extLst>
          </p:cNvPr>
          <p:cNvSpPr txBox="1"/>
          <p:nvPr/>
        </p:nvSpPr>
        <p:spPr>
          <a:xfrm>
            <a:off x="228600" y="545068"/>
            <a:ext cx="683090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7F1A"/>
                </a:solidFill>
              </a:rPr>
              <a:t>Apache </a:t>
            </a:r>
            <a:r>
              <a:rPr lang="bg-BG" dirty="0">
                <a:solidFill>
                  <a:srgbClr val="EF7F1A"/>
                </a:solidFill>
              </a:rPr>
              <a:t>или </a:t>
            </a:r>
            <a:r>
              <a:rPr lang="en-US" dirty="0">
                <a:solidFill>
                  <a:srgbClr val="EF7F1A"/>
                </a:solidFill>
              </a:rPr>
              <a:t>Nginx: </a:t>
            </a:r>
            <a:r>
              <a:rPr lang="bg-BG" dirty="0">
                <a:solidFill>
                  <a:srgbClr val="EF7F1A"/>
                </a:solidFill>
              </a:rPr>
              <a:t>кой </a:t>
            </a:r>
            <a:r>
              <a:rPr lang="en-US" dirty="0">
                <a:solidFill>
                  <a:srgbClr val="EF7F1A"/>
                </a:solidFill>
              </a:rPr>
              <a:t>HTTP-</a:t>
            </a:r>
            <a:r>
              <a:rPr lang="bg-BG" dirty="0">
                <a:solidFill>
                  <a:srgbClr val="EF7F1A"/>
                </a:solidFill>
              </a:rPr>
              <a:t>Сървър е по-пригоден за нашите цели?</a:t>
            </a:r>
            <a:endParaRPr lang="en-US" dirty="0">
              <a:solidFill>
                <a:srgbClr val="EF7F1A"/>
              </a:solidFill>
            </a:endParaRPr>
          </a:p>
        </p:txBody>
      </p:sp>
      <p:pic>
        <p:nvPicPr>
          <p:cNvPr id="25" name="Picture 24">
            <a:hlinkClick r:id="rId6"/>
            <a:extLst>
              <a:ext uri="{FF2B5EF4-FFF2-40B4-BE49-F238E27FC236}">
                <a16:creationId xmlns:a16="http://schemas.microsoft.com/office/drawing/2014/main" id="{74153F43-1E1C-41C3-AFF6-8FEE860C3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1419999"/>
            <a:ext cx="482918" cy="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7E5CFDA4-7CA6-456C-ADE7-4CA3F478C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425714"/>
            <a:ext cx="434626" cy="435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C46406DC-5BBF-4434-973E-C8114F717C28}"/>
              </a:ext>
            </a:extLst>
          </p:cNvPr>
          <p:cNvSpPr txBox="1"/>
          <p:nvPr/>
        </p:nvSpPr>
        <p:spPr>
          <a:xfrm>
            <a:off x="172180" y="817602"/>
            <a:ext cx="7837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000" dirty="0"/>
              <a:t>Най-масово използвани </a:t>
            </a:r>
            <a:r>
              <a:rPr lang="en-US" sz="1000" dirty="0"/>
              <a:t>Open Source Web Server</a:t>
            </a:r>
            <a:r>
              <a:rPr lang="bg-BG" sz="1000" dirty="0"/>
              <a:t>-и днес. Сумарно обслужват </a:t>
            </a:r>
            <a:r>
              <a:rPr lang="bg-BG" sz="1000" b="1" dirty="0"/>
              <a:t>над 50% от Трафика</a:t>
            </a:r>
            <a:r>
              <a:rPr lang="bg-BG" sz="1000" dirty="0"/>
              <a:t> в </a:t>
            </a:r>
            <a:r>
              <a:rPr lang="en-US" sz="1000" dirty="0"/>
              <a:t>Internet.</a:t>
            </a:r>
          </a:p>
          <a:p>
            <a:r>
              <a:rPr lang="bg-BG" sz="1000" dirty="0"/>
              <a:t>Поддържат всякакви Натоварвания и при Интеграция с друг Софтуер, формират ПЪЛЕН Комплекс </a:t>
            </a:r>
            <a:r>
              <a:rPr lang="en-US" sz="1000" dirty="0"/>
              <a:t>Web-</a:t>
            </a:r>
            <a:r>
              <a:rPr lang="bg-BG" sz="1000" dirty="0"/>
              <a:t>Приложения (</a:t>
            </a:r>
            <a:r>
              <a:rPr lang="en-US" sz="1000" dirty="0"/>
              <a:t>COMPLETE Web Stack</a:t>
            </a:r>
            <a:r>
              <a:rPr lang="bg-BG" sz="1000" dirty="0"/>
              <a:t>).</a:t>
            </a:r>
            <a:endParaRPr lang="en-US" sz="1000" dirty="0"/>
          </a:p>
          <a:p>
            <a:r>
              <a:rPr lang="bg-BG" sz="1000" dirty="0"/>
              <a:t>Редица СХОДНИ Функционални възможности, но НЕ СЛЕДВА да бъдат третирани като ВЗАИМОЗАМЕНЯЕМИ.</a:t>
            </a:r>
            <a:endParaRPr lang="en-US" sz="1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909538-B7D0-4032-81BC-2F499C2C0091}"/>
              </a:ext>
            </a:extLst>
          </p:cNvPr>
          <p:cNvGrpSpPr/>
          <p:nvPr/>
        </p:nvGrpSpPr>
        <p:grpSpPr>
          <a:xfrm>
            <a:off x="2286000" y="6983730"/>
            <a:ext cx="6346629" cy="483870"/>
            <a:chOff x="282771" y="659130"/>
            <a:chExt cx="6346629" cy="483870"/>
          </a:xfrm>
        </p:grpSpPr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67F73F98-1DD9-4754-B822-CB5A55DC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659130"/>
              <a:ext cx="482918" cy="483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2" name="Picture 31">
              <a:hlinkClick r:id="rId8"/>
              <a:extLst>
                <a:ext uri="{FF2B5EF4-FFF2-40B4-BE49-F238E27FC236}">
                  <a16:creationId xmlns:a16="http://schemas.microsoft.com/office/drawing/2014/main" id="{2DDFBA69-C78F-40F7-A1FF-2024A12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71" y="659130"/>
              <a:ext cx="434626" cy="4358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C1E20D-69D0-4043-9FFA-B2A79DCE970F}"/>
                </a:ext>
              </a:extLst>
            </p:cNvPr>
            <p:cNvGrpSpPr/>
            <p:nvPr/>
          </p:nvGrpSpPr>
          <p:grpSpPr>
            <a:xfrm>
              <a:off x="645417" y="659130"/>
              <a:ext cx="551754" cy="381000"/>
              <a:chOff x="1143000" y="5410200"/>
              <a:chExt cx="551754" cy="381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6D96C-3A01-43F1-9CB3-EC61332F1EF0}"/>
                  </a:ext>
                </a:extLst>
              </p:cNvPr>
              <p:cNvSpPr txBox="1"/>
              <p:nvPr/>
            </p:nvSpPr>
            <p:spPr>
              <a:xfrm>
                <a:off x="1143000" y="5410200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/>
                  <a:t>или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602E37-138C-4A32-94CB-E1E024A8E417}"/>
                  </a:ext>
                </a:extLst>
              </p:cNvPr>
              <p:cNvSpPr txBox="1"/>
              <p:nvPr/>
            </p:nvSpPr>
            <p:spPr>
              <a:xfrm>
                <a:off x="1143000" y="5421868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>
                    <a:solidFill>
                      <a:srgbClr val="EF7F1A"/>
                    </a:solidFill>
                  </a:rPr>
                  <a:t>или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A98E0-95B5-42E9-ADDE-BE718D1DDE5D}"/>
                </a:ext>
              </a:extLst>
            </p:cNvPr>
            <p:cNvGrpSpPr/>
            <p:nvPr/>
          </p:nvGrpSpPr>
          <p:grpSpPr>
            <a:xfrm>
              <a:off x="1501971" y="670798"/>
              <a:ext cx="5127429" cy="384334"/>
              <a:chOff x="1143000" y="4724400"/>
              <a:chExt cx="5127429" cy="38433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8220B-6FDB-4D29-95C7-0C8C75F93C8D}"/>
                  </a:ext>
                </a:extLst>
              </p:cNvPr>
              <p:cNvSpPr txBox="1"/>
              <p:nvPr/>
            </p:nvSpPr>
            <p:spPr>
              <a:xfrm>
                <a:off x="1143000" y="4724400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: </a:t>
                </a:r>
                <a:r>
                  <a:rPr lang="bg-BG" dirty="0"/>
                  <a:t>кой </a:t>
                </a:r>
                <a:r>
                  <a:rPr lang="en-US" dirty="0"/>
                  <a:t>HTTP-</a:t>
                </a:r>
                <a:r>
                  <a:rPr lang="bg-BG" dirty="0"/>
                  <a:t>Сървър е по-пригоден за нашите цели?</a:t>
                </a:r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AB28F-AD46-4DAB-8E75-5E150BC224B6}"/>
                  </a:ext>
                </a:extLst>
              </p:cNvPr>
              <p:cNvSpPr txBox="1"/>
              <p:nvPr/>
            </p:nvSpPr>
            <p:spPr>
              <a:xfrm>
                <a:off x="1143000" y="4739402"/>
                <a:ext cx="5127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EF7F1A"/>
                    </a:solidFill>
                  </a:rPr>
                  <a:t>: </a:t>
                </a:r>
                <a:r>
                  <a:rPr lang="bg-BG" dirty="0">
                    <a:solidFill>
                      <a:srgbClr val="EF7F1A"/>
                    </a:solidFill>
                  </a:rPr>
                  <a:t>кой </a:t>
                </a:r>
                <a:r>
                  <a:rPr lang="en-US" dirty="0">
                    <a:solidFill>
                      <a:srgbClr val="EF7F1A"/>
                    </a:solidFill>
                  </a:rPr>
                  <a:t>HTTP-</a:t>
                </a:r>
                <a:r>
                  <a:rPr lang="bg-BG" dirty="0">
                    <a:solidFill>
                      <a:srgbClr val="EF7F1A"/>
                    </a:solidFill>
                  </a:rPr>
                  <a:t>Сървър е по-пригоден за нашите цели?</a:t>
                </a:r>
                <a:endParaRPr lang="en-US" dirty="0">
                  <a:solidFill>
                    <a:srgbClr val="EF7F1A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96D54-EFCF-486C-9A36-F5A89607DE2B}"/>
              </a:ext>
            </a:extLst>
          </p:cNvPr>
          <p:cNvSpPr txBox="1"/>
          <p:nvPr/>
        </p:nvSpPr>
        <p:spPr>
          <a:xfrm>
            <a:off x="685800" y="1371600"/>
            <a:ext cx="38604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1995</a:t>
            </a:r>
            <a:r>
              <a:rPr lang="bg-BG" sz="1200" b="1" dirty="0"/>
              <a:t> </a:t>
            </a:r>
            <a:r>
              <a:rPr lang="bg-BG" sz="1000" dirty="0"/>
              <a:t>Създаден през</a:t>
            </a:r>
            <a:r>
              <a:rPr lang="en-US" sz="1000" dirty="0"/>
              <a:t> </a:t>
            </a:r>
            <a:r>
              <a:rPr lang="bg-BG" sz="1000" dirty="0"/>
              <a:t>от</a:t>
            </a:r>
            <a:r>
              <a:rPr lang="en-US" sz="1000" dirty="0"/>
              <a:t> </a:t>
            </a:r>
            <a:r>
              <a:rPr lang="en-US" sz="1000" b="1" dirty="0"/>
              <a:t>Robert McCool</a:t>
            </a:r>
            <a:endParaRPr lang="bg-BG" sz="1000" b="1" dirty="0"/>
          </a:p>
          <a:p>
            <a:r>
              <a:rPr lang="bg-BG" sz="1200" b="1" dirty="0"/>
              <a:t>1999 </a:t>
            </a:r>
            <a:r>
              <a:rPr lang="bg-BG" sz="1000" dirty="0"/>
              <a:t>Под егидата на </a:t>
            </a:r>
            <a:r>
              <a:rPr lang="en-US" sz="1000" b="1" dirty="0"/>
              <a:t>Apache Software Foundation</a:t>
            </a:r>
            <a:endParaRPr lang="bg-BG" sz="1000" b="1" dirty="0"/>
          </a:p>
          <a:p>
            <a:r>
              <a:rPr lang="bg-BG" sz="1200" dirty="0"/>
              <a:t>От </a:t>
            </a:r>
            <a:r>
              <a:rPr lang="bg-BG" sz="1200" b="1" dirty="0"/>
              <a:t>1996</a:t>
            </a:r>
            <a:r>
              <a:rPr lang="bg-BG" sz="1200" dirty="0"/>
              <a:t> Най-</a:t>
            </a:r>
            <a:r>
              <a:rPr lang="bg-BG" sz="1200" dirty="0" err="1"/>
              <a:t>изпозлван</a:t>
            </a:r>
            <a:r>
              <a:rPr lang="bg-BG" sz="1200" dirty="0"/>
              <a:t> </a:t>
            </a:r>
            <a:r>
              <a:rPr lang="en-US" sz="1200" dirty="0"/>
              <a:t>Server</a:t>
            </a:r>
            <a:r>
              <a:rPr lang="bg-BG" sz="1200" dirty="0"/>
              <a:t> в</a:t>
            </a:r>
            <a:r>
              <a:rPr lang="en-US" sz="1200" dirty="0"/>
              <a:t> Internet</a:t>
            </a:r>
            <a:r>
              <a:rPr lang="bg-BG" sz="1200" dirty="0"/>
              <a:t>.</a:t>
            </a:r>
          </a:p>
          <a:p>
            <a:r>
              <a:rPr lang="bg-BG" sz="1200" b="1" dirty="0"/>
              <a:t>ПРЕДИМСТВА</a:t>
            </a:r>
            <a:r>
              <a:rPr lang="en-US" sz="1200" b="1" dirty="0"/>
              <a:t>:</a:t>
            </a:r>
          </a:p>
          <a:p>
            <a:r>
              <a:rPr lang="bg-BG" sz="1000" b="1" dirty="0"/>
              <a:t>(1)</a:t>
            </a:r>
            <a:r>
              <a:rPr lang="bg-BG" sz="1000" dirty="0"/>
              <a:t> Огромна </a:t>
            </a:r>
            <a:r>
              <a:rPr lang="bg-BG" sz="1000" b="1" dirty="0"/>
              <a:t>Популярност</a:t>
            </a:r>
            <a:r>
              <a:rPr lang="bg-BG" sz="1000" dirty="0"/>
              <a:t>, </a:t>
            </a:r>
            <a:r>
              <a:rPr lang="bg-BG" sz="1000" b="1" dirty="0"/>
              <a:t>(2)</a:t>
            </a:r>
            <a:r>
              <a:rPr lang="bg-BG" sz="1000" dirty="0"/>
              <a:t> Изобилна </a:t>
            </a:r>
            <a:r>
              <a:rPr lang="bg-BG" sz="1000" b="1" dirty="0"/>
              <a:t>Документация</a:t>
            </a:r>
            <a:r>
              <a:rPr lang="bg-BG" sz="1000" dirty="0"/>
              <a:t>,</a:t>
            </a:r>
          </a:p>
          <a:p>
            <a:r>
              <a:rPr lang="bg-BG" sz="1000" b="1" dirty="0"/>
              <a:t>(3)</a:t>
            </a:r>
            <a:r>
              <a:rPr lang="bg-BG" sz="1000" dirty="0"/>
              <a:t> Интегрирана </a:t>
            </a:r>
            <a:r>
              <a:rPr lang="bg-BG" sz="1000" b="1" dirty="0"/>
              <a:t>Поддръжка</a:t>
            </a:r>
            <a:r>
              <a:rPr lang="bg-BG" sz="1000" dirty="0"/>
              <a:t> от Външни Проекти</a:t>
            </a:r>
          </a:p>
          <a:p>
            <a:r>
              <a:rPr lang="bg-BG" sz="1200" b="1" dirty="0"/>
              <a:t>Масов Избор</a:t>
            </a:r>
            <a:r>
              <a:rPr lang="bg-BG" sz="1200" dirty="0"/>
              <a:t> на Администраторите, вследствие:</a:t>
            </a:r>
          </a:p>
          <a:p>
            <a:r>
              <a:rPr lang="bg-BG" sz="1000" dirty="0"/>
              <a:t>(1) Гъвкавост, Мощ и Повсеместна Поддръжка, (2) Мащабируемост (Система Динамично зареждани Модули), (3) Поддръжка на множество Интерпретаторни езици</a:t>
            </a:r>
          </a:p>
          <a:p>
            <a:r>
              <a:rPr lang="bg-BG" sz="1200" dirty="0"/>
              <a:t>Поддържа </a:t>
            </a:r>
            <a:r>
              <a:rPr lang="en-US" sz="1200" b="1" dirty="0"/>
              <a:t>Multi-Processing </a:t>
            </a:r>
            <a:r>
              <a:rPr lang="bg-BG" sz="1200" b="1" dirty="0"/>
              <a:t>Модули</a:t>
            </a:r>
            <a:r>
              <a:rPr lang="bg-BG" sz="1200" dirty="0"/>
              <a:t> (</a:t>
            </a:r>
            <a:r>
              <a:rPr lang="en-US" sz="1200" dirty="0"/>
              <a:t>MPMs</a:t>
            </a:r>
            <a:r>
              <a:rPr lang="bg-BG" sz="1200" dirty="0"/>
              <a:t>):</a:t>
            </a:r>
            <a:endParaRPr lang="bg-BG" sz="1000" dirty="0"/>
          </a:p>
          <a:p>
            <a:r>
              <a:rPr lang="bg-BG" sz="1000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 err="1"/>
              <a:t>prefork</a:t>
            </a:r>
            <a:r>
              <a:rPr lang="bg-BG" sz="1000" dirty="0"/>
              <a:t>: Предоставя ОТДЕЛНА Нишка на всеки Процес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worker</a:t>
            </a:r>
            <a:r>
              <a:rPr lang="bg-BG" sz="1000" dirty="0"/>
              <a:t>: ЕДИН Процес да обслужва МНОЖЕСТВО Нишки</a:t>
            </a:r>
          </a:p>
          <a:p>
            <a:r>
              <a:rPr lang="bg-BG" sz="1000" b="1" dirty="0"/>
              <a:t>- </a:t>
            </a:r>
            <a:r>
              <a:rPr lang="en-US" sz="1000" b="1" dirty="0" err="1"/>
              <a:t>mpm</a:t>
            </a:r>
            <a:r>
              <a:rPr lang="ru-RU" sz="1000" b="1" dirty="0"/>
              <a:t>_</a:t>
            </a:r>
            <a:r>
              <a:rPr lang="en-US" sz="1000" b="1" dirty="0"/>
              <a:t>event </a:t>
            </a:r>
            <a:r>
              <a:rPr lang="bg-BG" sz="1000" dirty="0"/>
              <a:t>: </a:t>
            </a:r>
            <a:r>
              <a:rPr lang="en-US" sz="1000" dirty="0"/>
              <a:t>Dedicated Threads </a:t>
            </a:r>
            <a:r>
              <a:rPr lang="bg-BG" sz="1000" dirty="0"/>
              <a:t>обслужват Конекциите;</a:t>
            </a:r>
          </a:p>
          <a:p>
            <a:r>
              <a:rPr lang="bg-BG" sz="1000" dirty="0"/>
              <a:t>   ПРЕНАСОЧВА Активни Заявки към ДРУГИ Нишки.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69825-C2F9-4E57-AAAF-9CA2E25B2B4B}"/>
              </a:ext>
            </a:extLst>
          </p:cNvPr>
          <p:cNvSpPr txBox="1"/>
          <p:nvPr/>
        </p:nvSpPr>
        <p:spPr>
          <a:xfrm>
            <a:off x="4953000" y="1347787"/>
            <a:ext cx="434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2002</a:t>
            </a:r>
            <a:r>
              <a:rPr lang="bg-BG" sz="1200" dirty="0"/>
              <a:t> </a:t>
            </a:r>
            <a:r>
              <a:rPr lang="en-US" sz="1200" dirty="0"/>
              <a:t>Igor </a:t>
            </a:r>
            <a:r>
              <a:rPr lang="en-US" sz="1200" dirty="0" err="1"/>
              <a:t>Sysoev</a:t>
            </a:r>
            <a:r>
              <a:rPr lang="bg-BG" sz="1200" dirty="0"/>
              <a:t>;</a:t>
            </a:r>
            <a:r>
              <a:rPr lang="en-US" sz="1200" dirty="0"/>
              <a:t> </a:t>
            </a:r>
            <a:r>
              <a:rPr lang="bg-BG" sz="1200" dirty="0"/>
              <a:t>започва работа над </a:t>
            </a:r>
            <a:r>
              <a:rPr lang="en-US" sz="1200" dirty="0"/>
              <a:t>Nginx, </a:t>
            </a:r>
            <a:r>
              <a:rPr lang="bg-BG" sz="1200" dirty="0"/>
              <a:t>В</a:t>
            </a:r>
          </a:p>
          <a:p>
            <a:r>
              <a:rPr lang="bg-BG" sz="1200" dirty="0"/>
              <a:t>ОТГОВОР На </a:t>
            </a:r>
            <a:r>
              <a:rPr lang="bg-BG" sz="1200" b="1" dirty="0"/>
              <a:t>*Проблема </a:t>
            </a:r>
            <a:r>
              <a:rPr lang="en-US" sz="1200" b="1" u="sng" dirty="0">
                <a:hlinkClick r:id="rId10"/>
              </a:rPr>
              <a:t>C</a:t>
            </a:r>
            <a:r>
              <a:rPr lang="ru-RU" sz="1200" b="1" u="sng" dirty="0">
                <a:hlinkClick r:id="rId10"/>
              </a:rPr>
              <a:t>10</a:t>
            </a:r>
            <a:r>
              <a:rPr lang="en-US" sz="1200" b="1" u="sng" dirty="0">
                <a:hlinkClick r:id="rId10"/>
              </a:rPr>
              <a:t>K</a:t>
            </a:r>
            <a:r>
              <a:rPr lang="en-US" sz="1200" dirty="0"/>
              <a:t> </a:t>
            </a:r>
            <a:r>
              <a:rPr lang="en-US" sz="1000" dirty="0"/>
              <a:t>(</a:t>
            </a:r>
            <a:r>
              <a:rPr lang="bg-BG" sz="1000" dirty="0"/>
              <a:t>Проблем с Мащаба при</a:t>
            </a:r>
          </a:p>
          <a:p>
            <a:r>
              <a:rPr lang="bg-BG" sz="1000" dirty="0"/>
              <a:t>Паралелно Обслужване на 10000 Ползватели</a:t>
            </a:r>
            <a:r>
              <a:rPr lang="en-US" sz="1000" dirty="0"/>
              <a:t>)</a:t>
            </a:r>
            <a:endParaRPr lang="bg-BG" sz="1000" dirty="0"/>
          </a:p>
          <a:p>
            <a:r>
              <a:rPr lang="bg-BG" sz="1200" b="1" dirty="0"/>
              <a:t>2004</a:t>
            </a:r>
            <a:r>
              <a:rPr lang="bg-BG" sz="1200" dirty="0"/>
              <a:t> Официално Представяне</a:t>
            </a:r>
          </a:p>
          <a:p>
            <a:r>
              <a:rPr lang="bg-BG" sz="1000" dirty="0"/>
              <a:t>Проблемът</a:t>
            </a:r>
            <a:r>
              <a:rPr lang="bg-BG" sz="1000" b="1" dirty="0"/>
              <a:t>*</a:t>
            </a:r>
            <a:r>
              <a:rPr lang="bg-BG" sz="1000" dirty="0"/>
              <a:t> - РАЗРЕШЕН, посредством</a:t>
            </a:r>
            <a:r>
              <a:rPr lang="en-US" sz="1000" dirty="0"/>
              <a:t> </a:t>
            </a:r>
            <a:r>
              <a:rPr lang="bg-BG" sz="1000" b="1" dirty="0"/>
              <a:t>Архитектура</a:t>
            </a:r>
            <a:r>
              <a:rPr lang="bg-BG" sz="1000" dirty="0"/>
              <a:t>та:</a:t>
            </a:r>
          </a:p>
          <a:p>
            <a:r>
              <a:rPr lang="bg-BG" sz="1000" b="1" dirty="0"/>
              <a:t>(1) Асинхронна</a:t>
            </a:r>
            <a:r>
              <a:rPr lang="bg-BG" sz="1000" dirty="0"/>
              <a:t>, </a:t>
            </a:r>
            <a:r>
              <a:rPr lang="bg-BG" sz="1000" b="1" dirty="0"/>
              <a:t>(2) </a:t>
            </a:r>
            <a:r>
              <a:rPr lang="en-US" sz="1000" b="1" dirty="0"/>
              <a:t>Event-Driven</a:t>
            </a:r>
            <a:r>
              <a:rPr lang="bg-BG" sz="1000" dirty="0"/>
              <a:t> (Управлявана от Събития)</a:t>
            </a:r>
            <a:endParaRPr lang="en-US" sz="1000" dirty="0"/>
          </a:p>
          <a:p>
            <a:r>
              <a:rPr lang="bg-BG" sz="1200" dirty="0"/>
              <a:t>СКОРОСТНО Обслужване на Статично съдържание</a:t>
            </a:r>
          </a:p>
          <a:p>
            <a:r>
              <a:rPr lang="bg-BG" sz="1200" dirty="0"/>
              <a:t>Динамично съдържание: Обръщения към ВЪНШЕН софтуер</a:t>
            </a:r>
          </a:p>
          <a:p>
            <a:r>
              <a:rPr lang="bg-BG" sz="1200" dirty="0"/>
              <a:t>При ОГРАНИЧЕН ресурс, при Равни други Условия:</a:t>
            </a:r>
          </a:p>
          <a:p>
            <a:r>
              <a:rPr lang="bg-BG" sz="1000" dirty="0"/>
              <a:t>- Оптимално използване на Хардуера</a:t>
            </a:r>
          </a:p>
          <a:p>
            <a:r>
              <a:rPr lang="bg-BG" sz="1000" dirty="0"/>
              <a:t>- Възможности за ЕФИКАСНО Скалиране/Мащабиране</a:t>
            </a:r>
          </a:p>
          <a:p>
            <a:r>
              <a:rPr lang="bg-BG" sz="1000" dirty="0"/>
              <a:t>  при ОГРАНИЧЕН Ресурс</a:t>
            </a:r>
          </a:p>
          <a:p>
            <a:r>
              <a:rPr lang="bg-BG" sz="1000" dirty="0"/>
              <a:t>- УСТОЙЧИВО Обслужва СИЛНО НАТОВАРЕН Трафик</a:t>
            </a:r>
          </a:p>
          <a:p>
            <a:r>
              <a:rPr lang="bg-BG" sz="1200" dirty="0"/>
              <a:t>РАЗГРАНИЧАВА Фактическата работа от Конекциите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82D05-2AA6-4173-9F6E-D16CD9F4AE68}"/>
              </a:ext>
            </a:extLst>
          </p:cNvPr>
          <p:cNvSpPr txBox="1"/>
          <p:nvPr/>
        </p:nvSpPr>
        <p:spPr>
          <a:xfrm>
            <a:off x="228600" y="3810000"/>
            <a:ext cx="861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/>
              <a:t>Различия</a:t>
            </a:r>
            <a:r>
              <a:rPr lang="bg-BG" sz="1200" dirty="0"/>
              <a:t>:</a:t>
            </a:r>
          </a:p>
          <a:p>
            <a:r>
              <a:rPr lang="bg-BG" sz="1000" b="1" dirty="0"/>
              <a:t>Архитектура на Обслужване на Клиентите и Трафика</a:t>
            </a:r>
            <a:r>
              <a:rPr lang="bg-BG" sz="1000" dirty="0"/>
              <a:t>.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bg-BG" sz="800" dirty="0"/>
              <a:t>,</a:t>
            </a:r>
            <a:r>
              <a:rPr lang="en-US" sz="800" dirty="0"/>
              <a:t> </a:t>
            </a:r>
            <a:r>
              <a:rPr lang="bg-BG" sz="800" dirty="0"/>
              <a:t>посредством </a:t>
            </a:r>
            <a:r>
              <a:rPr lang="en-US" sz="800" dirty="0"/>
              <a:t>MPMs (Multi-Processing Modules):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 err="1"/>
              <a:t>prefork</a:t>
            </a:r>
            <a:r>
              <a:rPr lang="en-US" sz="800" dirty="0"/>
              <a:t> (</a:t>
            </a:r>
            <a:r>
              <a:rPr lang="bg-BG" sz="800" dirty="0"/>
              <a:t>отделна Нишка на ВСЕКИ Процес, ОБСЛУЖВАЩ Заявка</a:t>
            </a:r>
            <a:r>
              <a:rPr lang="en-US" sz="800" dirty="0"/>
              <a:t>)</a:t>
            </a:r>
            <a:r>
              <a:rPr lang="bg-BG" sz="800" dirty="0"/>
              <a:t>,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worker</a:t>
            </a:r>
            <a:r>
              <a:rPr lang="bg-BG" sz="800" dirty="0"/>
              <a:t> (ГЕНЕРИРА Процеси, Управляващи МНОЖЕСТВО Нишки) и </a:t>
            </a:r>
            <a:r>
              <a:rPr lang="en-US" sz="800" b="1" dirty="0" err="1"/>
              <a:t>mpm</a:t>
            </a:r>
            <a:r>
              <a:rPr lang="ru-RU" sz="800" b="1" dirty="0"/>
              <a:t>_</a:t>
            </a:r>
            <a:r>
              <a:rPr lang="en-US" sz="800" b="1" dirty="0"/>
              <a:t>event</a:t>
            </a:r>
            <a:r>
              <a:rPr lang="bg-BG" sz="800" dirty="0"/>
              <a:t> (оставя </a:t>
            </a:r>
            <a:r>
              <a:rPr lang="en-US" sz="800" dirty="0"/>
              <a:t>Dedicated Threads </a:t>
            </a:r>
            <a:r>
              <a:rPr lang="bg-BG" sz="800" dirty="0"/>
              <a:t>да ПОДДЪРЖАТ Конекциите И ПРЕНАСОЧВА Активни Заявки към ДРУГИ Нишки ). </a:t>
            </a:r>
            <a:r>
              <a:rPr lang="en-US" sz="800" b="1" dirty="0"/>
              <a:t>Nginx</a:t>
            </a:r>
            <a:r>
              <a:rPr lang="bg-BG" sz="800" dirty="0"/>
              <a:t>: изцяло нов </a:t>
            </a:r>
            <a:r>
              <a:rPr lang="en-US" sz="800" b="1" dirty="0"/>
              <a:t>Asynchronous</a:t>
            </a:r>
            <a:r>
              <a:rPr lang="en-US" sz="800" dirty="0"/>
              <a:t>, </a:t>
            </a:r>
            <a:r>
              <a:rPr lang="en-US" sz="800" b="1" dirty="0"/>
              <a:t>Non-Blocking</a:t>
            </a:r>
            <a:r>
              <a:rPr lang="en-US" sz="800" dirty="0"/>
              <a:t>, </a:t>
            </a:r>
            <a:r>
              <a:rPr lang="en-US" sz="800" b="1" dirty="0"/>
              <a:t>Event-Driven</a:t>
            </a:r>
            <a:r>
              <a:rPr lang="bg-BG" sz="800" dirty="0"/>
              <a:t> </a:t>
            </a:r>
            <a:r>
              <a:rPr lang="bg-BG" sz="800" dirty="0" err="1"/>
              <a:t>Агоритъм</a:t>
            </a:r>
            <a:r>
              <a:rPr lang="bg-BG" sz="800" dirty="0"/>
              <a:t> за Обслужване на Конекциите; РАЗШИРЯВА Обхвата на Средите, Обслужващи ХИЛЯДИ Конекции посредством УСКОРЕН Механизъм за Прихващане; РАЗГРАНИЧАВА фактическата работа от Конекциите, като така всеки Механизъм Обработва дадена Конекция САМО при </a:t>
            </a:r>
            <a:r>
              <a:rPr lang="bg-BG" sz="800" dirty="0" err="1"/>
              <a:t>Тригерирано</a:t>
            </a:r>
            <a:r>
              <a:rPr lang="bg-BG" sz="800" dirty="0"/>
              <a:t> Ново Събитие.</a:t>
            </a:r>
          </a:p>
          <a:p>
            <a:r>
              <a:rPr lang="bg-BG" sz="1000" b="1" dirty="0"/>
              <a:t>Разпределена (</a:t>
            </a:r>
            <a:r>
              <a:rPr lang="en-US" sz="1000" b="1" dirty="0"/>
              <a:t>Distributed</a:t>
            </a:r>
            <a:r>
              <a:rPr lang="bg-BG" sz="1000" b="1" dirty="0"/>
              <a:t>) / Централизирана (</a:t>
            </a:r>
            <a:r>
              <a:rPr lang="en-US" sz="1000" b="1" dirty="0"/>
              <a:t>Centralized</a:t>
            </a:r>
            <a:r>
              <a:rPr lang="bg-BG" sz="1000" b="1" dirty="0"/>
              <a:t>)</a:t>
            </a:r>
            <a:r>
              <a:rPr lang="en-US" sz="1000" b="1" dirty="0"/>
              <a:t> </a:t>
            </a:r>
            <a:r>
              <a:rPr lang="bg-BG" sz="1000" b="1" dirty="0"/>
              <a:t>Конфигурация</a:t>
            </a:r>
            <a:r>
              <a:rPr lang="bg-BG" sz="1000" dirty="0"/>
              <a:t>: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Децентрализирана Конфигуриране „По Директории“ (изпълнява Директивите във Файловете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bg-BG" sz="800" dirty="0"/>
              <a:t>); същата се използва при Пренаписване на </a:t>
            </a:r>
            <a:r>
              <a:rPr lang="en-US" sz="800" dirty="0"/>
              <a:t>URL</a:t>
            </a:r>
            <a:r>
              <a:rPr lang="bg-BG" sz="800" dirty="0"/>
              <a:t>-Адреси, Рестрикции в Достъпа, Оторизиране и Идентифициране и дори при </a:t>
            </a:r>
            <a:r>
              <a:rPr lang="en-US" sz="800" dirty="0"/>
              <a:t>Caching Policies. </a:t>
            </a:r>
            <a:r>
              <a:rPr lang="bg-BG" sz="800" dirty="0"/>
              <a:t>Можем да </a:t>
            </a:r>
            <a:r>
              <a:rPr lang="bg-BG" sz="800" dirty="0" err="1"/>
              <a:t>Оправомощим</a:t>
            </a:r>
            <a:r>
              <a:rPr lang="bg-BG" sz="800" dirty="0"/>
              <a:t> Ползватели да Контролират </a:t>
            </a:r>
            <a:r>
              <a:rPr lang="en-US" sz="800" dirty="0"/>
              <a:t>Web-</a:t>
            </a:r>
            <a:r>
              <a:rPr lang="bg-BG" sz="800" dirty="0"/>
              <a:t>Съдържание на дадено Ниво, БЕЗ да им Предоставяме Достъп до самия Конфигурационен файл.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поддържа ЕДИНСТВЕНО Главен Конфигурационен файл: ПО-ГОЛЯМА Производителност; ПО-ДОБРА Безопасност: отделни Ползватели имат Достъп на Ниво „Директория“, но Администраторът ЗАПАЗВА Контрола над целия </a:t>
            </a:r>
            <a:r>
              <a:rPr lang="en-US" sz="800" dirty="0"/>
              <a:t>Web-Server.</a:t>
            </a:r>
          </a:p>
          <a:p>
            <a:r>
              <a:rPr lang="bg-BG" sz="1000" b="1" dirty="0"/>
              <a:t>Интерпретиране на Ниво „Файл“ или на Ниво </a:t>
            </a:r>
            <a:r>
              <a:rPr lang="en-US" sz="1000" b="1" dirty="0"/>
              <a:t>“URI”</a:t>
            </a:r>
            <a:r>
              <a:rPr lang="en-US" sz="1000" dirty="0"/>
              <a:t>:</a:t>
            </a:r>
            <a:r>
              <a:rPr lang="en-US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позволява Третиране на Заявка и ПО ДВАТА Начина; замислен като </a:t>
            </a:r>
            <a:r>
              <a:rPr lang="en-US" sz="800" dirty="0"/>
              <a:t>Web-Server</a:t>
            </a:r>
            <a:r>
              <a:rPr lang="bg-BG" sz="800" dirty="0"/>
              <a:t>, СТАНДАРТНО третира Заявките като </a:t>
            </a:r>
            <a:r>
              <a:rPr lang="en-US" sz="800" dirty="0"/>
              <a:t>Filesystem Resources</a:t>
            </a:r>
            <a:r>
              <a:rPr lang="bg-BG" sz="800" dirty="0"/>
              <a:t> в съответното </a:t>
            </a:r>
            <a:r>
              <a:rPr lang="en-US" sz="800" dirty="0"/>
              <a:t>Document Tree; </a:t>
            </a:r>
            <a:r>
              <a:rPr lang="bg-BG" sz="800" dirty="0"/>
              <a:t>СИЛЕН Акцент към </a:t>
            </a:r>
            <a:r>
              <a:rPr lang="en-US" sz="800" dirty="0"/>
              <a:t>Filesystem</a:t>
            </a:r>
            <a:r>
              <a:rPr lang="bg-BG" sz="800" dirty="0"/>
              <a:t> Методи. С </a:t>
            </a:r>
            <a:r>
              <a:rPr lang="en-US" sz="800" dirty="0"/>
              <a:t>.</a:t>
            </a:r>
            <a:r>
              <a:rPr lang="en-US" sz="800" dirty="0" err="1"/>
              <a:t>htaccess</a:t>
            </a:r>
            <a:r>
              <a:rPr lang="en-US" sz="800" dirty="0"/>
              <a:t> </a:t>
            </a:r>
            <a:r>
              <a:rPr lang="bg-BG" sz="800" dirty="0"/>
              <a:t>Файловете, Конфигурираме на Ниво „Директория“.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е Замислен ЕДНОСВРЕМЕННО и като </a:t>
            </a:r>
            <a:r>
              <a:rPr lang="en-US" sz="800" dirty="0"/>
              <a:t>Web-Server, </a:t>
            </a:r>
            <a:r>
              <a:rPr lang="bg-BG" sz="800" dirty="0"/>
              <a:t>и като </a:t>
            </a:r>
            <a:r>
              <a:rPr lang="en-US" sz="800" dirty="0"/>
              <a:t>Proxy Server; </a:t>
            </a:r>
            <a:r>
              <a:rPr lang="bg-BG" sz="800" dirty="0"/>
              <a:t>изначално работи с </a:t>
            </a:r>
            <a:r>
              <a:rPr lang="en-US" sz="800" dirty="0"/>
              <a:t>URI-</a:t>
            </a:r>
            <a:r>
              <a:rPr lang="bg-BG" sz="800" dirty="0"/>
              <a:t>Идентификатори, които при нужда, Транслира към Файловата система; НЯМА Заложен Механизъм за Указване Конфигурация на Директория във Файловата система, а обработва </a:t>
            </a:r>
            <a:r>
              <a:rPr lang="en-US" sz="800" dirty="0"/>
              <a:t>URI-</a:t>
            </a:r>
            <a:r>
              <a:rPr lang="bg-BG" sz="800" dirty="0"/>
              <a:t>Идентификатора; Заявките се Обработват като </a:t>
            </a:r>
            <a:r>
              <a:rPr lang="en-US" sz="800" dirty="0"/>
              <a:t>URI, </a:t>
            </a:r>
            <a:r>
              <a:rPr lang="bg-BG" sz="800" dirty="0"/>
              <a:t>а НЕ като Локации във </a:t>
            </a:r>
            <a:r>
              <a:rPr lang="en-US" sz="800" dirty="0"/>
              <a:t>Filesystem; Nginx </a:t>
            </a:r>
            <a:r>
              <a:rPr lang="bg-BG" sz="800" dirty="0"/>
              <a:t>изпълнява ЕДНОВРЕМЕННО Ролите на </a:t>
            </a:r>
            <a:r>
              <a:rPr lang="en-US" sz="800" dirty="0"/>
              <a:t>Web-, Mail- </a:t>
            </a:r>
            <a:r>
              <a:rPr lang="bg-BG" sz="800" dirty="0"/>
              <a:t>и </a:t>
            </a:r>
            <a:r>
              <a:rPr lang="en-US" sz="800" dirty="0"/>
              <a:t>Proxy-Server; Nginx </a:t>
            </a:r>
            <a:r>
              <a:rPr lang="bg-BG" sz="800" dirty="0"/>
              <a:t>ПРОВЕРЯВА Файловата система едва, когато ИМА ГОТОВНОСТ да Обслужи Заявката.</a:t>
            </a:r>
          </a:p>
          <a:p>
            <a:r>
              <a:rPr lang="bg-BG" sz="1000" b="1" dirty="0"/>
              <a:t>Модули</a:t>
            </a:r>
            <a:r>
              <a:rPr lang="bg-BG" sz="1000" dirty="0"/>
              <a:t>:</a:t>
            </a:r>
            <a:r>
              <a:rPr lang="bg-BG" sz="800" dirty="0"/>
              <a:t> </a:t>
            </a:r>
            <a:r>
              <a:rPr lang="en-US" sz="800" b="1" dirty="0"/>
              <a:t>Apache</a:t>
            </a:r>
            <a:r>
              <a:rPr lang="en-US" sz="800" dirty="0"/>
              <a:t> </a:t>
            </a:r>
            <a:r>
              <a:rPr lang="bg-BG" sz="800" dirty="0"/>
              <a:t>ДИНАМИЧНО Зарежда нужните Модули, докато </a:t>
            </a:r>
            <a:r>
              <a:rPr lang="en-US" sz="800" dirty="0"/>
              <a:t>Server</a:t>
            </a:r>
            <a:r>
              <a:rPr lang="bg-BG" sz="800" dirty="0"/>
              <a:t>-</a:t>
            </a:r>
            <a:r>
              <a:rPr lang="bg-BG" sz="800" dirty="0" err="1"/>
              <a:t>ът</a:t>
            </a:r>
            <a:r>
              <a:rPr lang="bg-BG" sz="800" dirty="0"/>
              <a:t> работи; при </a:t>
            </a:r>
            <a:r>
              <a:rPr lang="en-US" sz="800" b="1" dirty="0"/>
              <a:t>Nginx</a:t>
            </a:r>
            <a:r>
              <a:rPr lang="en-US" sz="800" dirty="0"/>
              <a:t> </a:t>
            </a:r>
            <a:r>
              <a:rPr lang="bg-BG" sz="800" dirty="0"/>
              <a:t>Модулите Избираме, Компилираме и Добавяме към Софтуера на Ядрото.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5F9C99-C0D9-47C9-9BC6-B579068016EE}"/>
              </a:ext>
            </a:extLst>
          </p:cNvPr>
          <p:cNvSpPr txBox="1"/>
          <p:nvPr/>
        </p:nvSpPr>
        <p:spPr>
          <a:xfrm>
            <a:off x="228600" y="5819001"/>
            <a:ext cx="1210748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rgbClr val="FF0000"/>
                </a:solidFill>
              </a:rPr>
              <a:t>Следователно</a:t>
            </a:r>
            <a:r>
              <a:rPr lang="bg-BG" sz="1200" dirty="0">
                <a:solidFill>
                  <a:srgbClr val="FF0000"/>
                </a:solidFill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EC091-53D2-4031-9C08-D3761137789F}"/>
              </a:ext>
            </a:extLst>
          </p:cNvPr>
          <p:cNvSpPr txBox="1"/>
          <p:nvPr/>
        </p:nvSpPr>
        <p:spPr>
          <a:xfrm>
            <a:off x="1243214" y="5845314"/>
            <a:ext cx="760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/>
              <a:t>Оптимално</a:t>
            </a:r>
            <a:r>
              <a:rPr lang="bg-BG" sz="1000" dirty="0"/>
              <a:t> Решение е да </a:t>
            </a:r>
            <a:r>
              <a:rPr lang="bg-BG" sz="1000" b="1" dirty="0"/>
              <a:t>използваме Сървърите ПОСЛЕДОВАТЕЛНО</a:t>
            </a:r>
            <a:r>
              <a:rPr lang="bg-BG" sz="1000" dirty="0"/>
              <a:t> –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ПРЕДИ </a:t>
            </a:r>
            <a:r>
              <a:rPr lang="en-US" sz="1000" dirty="0"/>
              <a:t>Apache, </a:t>
            </a:r>
            <a:r>
              <a:rPr lang="bg-BG" sz="1000" dirty="0"/>
              <a:t>в Ролята на </a:t>
            </a:r>
            <a:r>
              <a:rPr lang="en-US" sz="1000" b="1" dirty="0">
                <a:hlinkClick r:id="rId11"/>
              </a:rPr>
              <a:t>Reverse Proxy</a:t>
            </a:r>
            <a:r>
              <a:rPr lang="en-US" sz="1000" dirty="0"/>
              <a:t>. </a:t>
            </a:r>
            <a:r>
              <a:rPr lang="bg-BG" sz="1000" dirty="0"/>
              <a:t>Така </a:t>
            </a:r>
            <a:r>
              <a:rPr lang="en-US" sz="1000" b="1" dirty="0"/>
              <a:t>Nginx</a:t>
            </a:r>
            <a:r>
              <a:rPr lang="en-US" sz="1000" dirty="0"/>
              <a:t> </a:t>
            </a:r>
            <a:r>
              <a:rPr lang="bg-BG" sz="1000" dirty="0"/>
              <a:t>прави това, в което е ПО-ДОБЪР: ВИСОКОСКОРОСТНО Обслужва Статичното Съдържание и МНОЖЕСТВО Конекции, като Динамичното Съдържание (напр. </a:t>
            </a:r>
            <a:r>
              <a:rPr lang="en-US" sz="1000" dirty="0"/>
              <a:t>PHP</a:t>
            </a:r>
            <a:r>
              <a:rPr lang="bg-BG" sz="1000" dirty="0"/>
              <a:t>-Файлове), ПРЕПРАЩА (</a:t>
            </a:r>
            <a:r>
              <a:rPr lang="en-US" sz="1000" dirty="0"/>
              <a:t>Proxy-</a:t>
            </a:r>
            <a:r>
              <a:rPr lang="bg-BG" sz="1000" dirty="0" err="1"/>
              <a:t>ира</a:t>
            </a:r>
            <a:r>
              <a:rPr lang="bg-BG" sz="1000" dirty="0"/>
              <a:t>) към </a:t>
            </a:r>
            <a:r>
              <a:rPr lang="en-US" sz="1000" dirty="0"/>
              <a:t>Apache; Apache </a:t>
            </a:r>
            <a:r>
              <a:rPr lang="bg-BG" sz="1000" dirty="0"/>
              <a:t>ОБРАБОТВА Резултатите и ВРЪЩА Готовата Страница, което Съдържание </a:t>
            </a:r>
            <a:r>
              <a:rPr lang="en-US" sz="1000" dirty="0"/>
              <a:t>Nginx</a:t>
            </a:r>
            <a:r>
              <a:rPr lang="bg-BG" sz="1000" dirty="0"/>
              <a:t>, от своя страна,</a:t>
            </a:r>
            <a:r>
              <a:rPr lang="en-US" sz="1000" dirty="0"/>
              <a:t> </a:t>
            </a:r>
            <a:r>
              <a:rPr lang="bg-BG" sz="1000" dirty="0"/>
              <a:t>ВРЪЩА на Клиента.</a:t>
            </a:r>
            <a:endParaRPr lang="en-US" sz="1000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BF73ED63-5E38-4739-B250-ADC30AAA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2133600" cy="365125"/>
          </a:xfrm>
        </p:spPr>
        <p:txBody>
          <a:bodyPr/>
          <a:lstStyle/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t>7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2881"/>
            <a:ext cx="8589034" cy="4692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81000" cy="365125"/>
          </a:xfrm>
        </p:spPr>
        <p:txBody>
          <a:bodyPr/>
          <a:lstStyle/>
          <a:p>
            <a:fld id="{71734E5D-357F-4193-8BCE-89C0C4C454A4}" type="slidenum">
              <a:rPr lang="en-US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9DBEA5-D9EA-4C00-957F-3FA1FC8121BA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7844839B-478E-4C54-8414-AABC41CAF4CF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80E5713B-305C-482B-88CC-A2973D5E2A3F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8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ECD5F-FCDA-4367-BFE7-46C39BDDA579}"/>
              </a:ext>
            </a:extLst>
          </p:cNvPr>
          <p:cNvGrpSpPr/>
          <p:nvPr/>
        </p:nvGrpSpPr>
        <p:grpSpPr>
          <a:xfrm>
            <a:off x="1413794" y="685800"/>
            <a:ext cx="2624806" cy="1665064"/>
            <a:chOff x="304800" y="685801"/>
            <a:chExt cx="2624806" cy="1665064"/>
          </a:xfrm>
        </p:grpSpPr>
        <p:pic>
          <p:nvPicPr>
            <p:cNvPr id="18" name="Picture 17">
              <a:hlinkClick r:id="rId5"/>
              <a:extLst>
                <a:ext uri="{FF2B5EF4-FFF2-40B4-BE49-F238E27FC236}">
                  <a16:creationId xmlns:a16="http://schemas.microsoft.com/office/drawing/2014/main" id="{8A07C380-F200-4E94-950F-14D83D44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899" y="685801"/>
              <a:ext cx="2604707" cy="894779"/>
            </a:xfrm>
            <a:prstGeom prst="rect">
              <a:avLst/>
            </a:prstGeom>
          </p:spPr>
        </p:pic>
        <p:pic>
          <p:nvPicPr>
            <p:cNvPr id="19" name="Picture 18">
              <a:hlinkClick r:id="rId7"/>
              <a:extLst>
                <a:ext uri="{FF2B5EF4-FFF2-40B4-BE49-F238E27FC236}">
                  <a16:creationId xmlns:a16="http://schemas.microsoft.com/office/drawing/2014/main" id="{21444969-359F-4644-BFB5-6BB25E90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1" y="1676400"/>
              <a:ext cx="2604707" cy="293370"/>
            </a:xfrm>
            <a:prstGeom prst="rect">
              <a:avLst/>
            </a:prstGeom>
          </p:spPr>
        </p:pic>
        <p:pic>
          <p:nvPicPr>
            <p:cNvPr id="29" name="Picture 28">
              <a:hlinkClick r:id="rId9"/>
              <a:extLst>
                <a:ext uri="{FF2B5EF4-FFF2-40B4-BE49-F238E27FC236}">
                  <a16:creationId xmlns:a16="http://schemas.microsoft.com/office/drawing/2014/main" id="{BCD91663-3FDD-42C2-9161-AC9F0138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1981200"/>
              <a:ext cx="1298448" cy="359664"/>
            </a:xfrm>
            <a:prstGeom prst="rect">
              <a:avLst/>
            </a:prstGeom>
          </p:spPr>
        </p:pic>
        <p:pic>
          <p:nvPicPr>
            <p:cNvPr id="30" name="Picture 29">
              <a:hlinkClick r:id="rId11"/>
              <a:extLst>
                <a:ext uri="{FF2B5EF4-FFF2-40B4-BE49-F238E27FC236}">
                  <a16:creationId xmlns:a16="http://schemas.microsoft.com/office/drawing/2014/main" id="{3AC2F61D-97F8-43E8-9AE2-FBF5BD84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0200" y="1988153"/>
              <a:ext cx="1313688" cy="36271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EF5F9F-85CC-4C2B-AC13-21B4E0B6D9D2}"/>
              </a:ext>
            </a:extLst>
          </p:cNvPr>
          <p:cNvSpPr txBox="1"/>
          <p:nvPr/>
        </p:nvSpPr>
        <p:spPr>
          <a:xfrm>
            <a:off x="285221" y="1447800"/>
            <a:ext cx="207697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My SQL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5" name="Picture 34">
            <a:hlinkClick r:id="rId13"/>
            <a:extLst>
              <a:ext uri="{FF2B5EF4-FFF2-40B4-BE49-F238E27FC236}">
                <a16:creationId xmlns:a16="http://schemas.microsoft.com/office/drawing/2014/main" id="{E1B7E43A-727A-413B-9466-2CF041E08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62436"/>
            <a:ext cx="454628" cy="323564"/>
          </a:xfrm>
          <a:prstGeom prst="rect">
            <a:avLst/>
          </a:prstGeom>
        </p:spPr>
      </p:pic>
      <p:pic>
        <p:nvPicPr>
          <p:cNvPr id="36" name="Picture 35">
            <a:hlinkClick r:id="rId15"/>
            <a:extLst>
              <a:ext uri="{FF2B5EF4-FFF2-40B4-BE49-F238E27FC236}">
                <a16:creationId xmlns:a16="http://schemas.microsoft.com/office/drawing/2014/main" id="{A67EAF11-1028-4C0B-B648-E867F5340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014954"/>
            <a:ext cx="647510" cy="282893"/>
          </a:xfrm>
          <a:prstGeom prst="rect">
            <a:avLst/>
          </a:prstGeom>
        </p:spPr>
      </p:pic>
      <p:pic>
        <p:nvPicPr>
          <p:cNvPr id="37" name="Picture 36">
            <a:hlinkClick r:id="rId17"/>
            <a:extLst>
              <a:ext uri="{FF2B5EF4-FFF2-40B4-BE49-F238E27FC236}">
                <a16:creationId xmlns:a16="http://schemas.microsoft.com/office/drawing/2014/main" id="{20C4B8CC-610D-44A0-83C6-9BC1A1900A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2014954"/>
            <a:ext cx="378047" cy="311182"/>
          </a:xfrm>
          <a:prstGeom prst="rect">
            <a:avLst/>
          </a:prstGeom>
        </p:spPr>
      </p:pic>
      <p:pic>
        <p:nvPicPr>
          <p:cNvPr id="38" name="Picture 37">
            <a:hlinkClick r:id="rId19"/>
            <a:extLst>
              <a:ext uri="{FF2B5EF4-FFF2-40B4-BE49-F238E27FC236}">
                <a16:creationId xmlns:a16="http://schemas.microsoft.com/office/drawing/2014/main" id="{BA02668E-F4C8-48A3-811F-E966EB36C0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40623" y="2014954"/>
            <a:ext cx="345377" cy="341852"/>
          </a:xfrm>
          <a:prstGeom prst="rect">
            <a:avLst/>
          </a:prstGeom>
        </p:spPr>
      </p:pic>
      <p:pic>
        <p:nvPicPr>
          <p:cNvPr id="40" name="Picture 39">
            <a:hlinkClick r:id="rId21"/>
            <a:extLst>
              <a:ext uri="{FF2B5EF4-FFF2-40B4-BE49-F238E27FC236}">
                <a16:creationId xmlns:a16="http://schemas.microsoft.com/office/drawing/2014/main" id="{2C5640C3-C179-4C4B-9566-F4DFDABBE5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2010156"/>
            <a:ext cx="452628" cy="352044"/>
          </a:xfrm>
          <a:prstGeom prst="rect">
            <a:avLst/>
          </a:prstGeom>
        </p:spPr>
      </p:pic>
      <p:pic>
        <p:nvPicPr>
          <p:cNvPr id="41" name="Picture 40">
            <a:hlinkClick r:id="rId23"/>
            <a:extLst>
              <a:ext uri="{FF2B5EF4-FFF2-40B4-BE49-F238E27FC236}">
                <a16:creationId xmlns:a16="http://schemas.microsoft.com/office/drawing/2014/main" id="{6107C231-2C5A-4858-8A72-7CA51C9CCE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1934527"/>
            <a:ext cx="681038" cy="199073"/>
          </a:xfrm>
          <a:prstGeom prst="rect">
            <a:avLst/>
          </a:prstGeom>
        </p:spPr>
      </p:pic>
      <p:pic>
        <p:nvPicPr>
          <p:cNvPr id="2" name="Picture 1">
            <a:hlinkClick r:id="rId25"/>
            <a:extLst>
              <a:ext uri="{FF2B5EF4-FFF2-40B4-BE49-F238E27FC236}">
                <a16:creationId xmlns:a16="http://schemas.microsoft.com/office/drawing/2014/main" id="{C93979BD-F532-46B5-B698-76AEC5CC6C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0" y="3581400"/>
            <a:ext cx="1340739" cy="4929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F19F8D-0139-46A3-A9F7-EA408EC28175}"/>
              </a:ext>
            </a:extLst>
          </p:cNvPr>
          <p:cNvSpPr txBox="1"/>
          <p:nvPr/>
        </p:nvSpPr>
        <p:spPr>
          <a:xfrm>
            <a:off x="228600" y="2514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>
                <a:hlinkClick r:id="rId27"/>
              </a:rPr>
              <a:t>JSON</a:t>
            </a:r>
            <a:r>
              <a:rPr lang="en-US" sz="1200" b="1" dirty="0"/>
              <a:t> </a:t>
            </a:r>
            <a:r>
              <a:rPr lang="en-US" sz="1200" b="1" dirty="0" err="1"/>
              <a:t>DataType</a:t>
            </a:r>
            <a:r>
              <a:rPr lang="bg-BG" sz="1200" b="1" dirty="0"/>
              <a:t> Поддръжка</a:t>
            </a:r>
            <a:r>
              <a:rPr lang="bg-BG" sz="1200" dirty="0"/>
              <a:t>, считано от </a:t>
            </a:r>
            <a:r>
              <a:rPr lang="en-US" sz="1200" dirty="0"/>
              <a:t>Version 5.7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Default Authentication</a:t>
            </a:r>
            <a:r>
              <a:rPr lang="en-US" sz="1200" dirty="0"/>
              <a:t>: </a:t>
            </a:r>
            <a:r>
              <a:rPr lang="bg-BG" sz="1200" dirty="0"/>
              <a:t>В</a:t>
            </a:r>
            <a:r>
              <a:rPr lang="en-US" sz="1200" dirty="0"/>
              <a:t> MySQL 8.0, </a:t>
            </a:r>
            <a:r>
              <a:rPr lang="bg-BG" sz="1200" dirty="0"/>
              <a:t>в Стандартния</a:t>
            </a:r>
            <a:r>
              <a:rPr lang="en-US" sz="1200" dirty="0"/>
              <a:t> Authentication Plugin: </a:t>
            </a:r>
            <a:r>
              <a:rPr lang="en-US" sz="1200" dirty="0">
                <a:hlinkClick r:id="rId28"/>
              </a:rPr>
              <a:t>caching_sha2_password</a:t>
            </a:r>
            <a:r>
              <a:rPr lang="en-US" sz="1200" dirty="0"/>
              <a:t>, </a:t>
            </a:r>
            <a:r>
              <a:rPr lang="bg-BG" sz="1200" dirty="0"/>
              <a:t>е заложен Алгоритъм:</a:t>
            </a:r>
            <a:r>
              <a:rPr lang="en-US" sz="1200" dirty="0"/>
              <a:t> </a:t>
            </a:r>
            <a:r>
              <a:rPr lang="en-US" sz="1200" dirty="0">
                <a:hlinkClick r:id="rId29"/>
              </a:rPr>
              <a:t>SHA-256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 Shell</a:t>
            </a:r>
            <a:r>
              <a:rPr lang="en-US" sz="1200" dirty="0"/>
              <a:t> advanced </a:t>
            </a:r>
            <a:r>
              <a:rPr lang="en-US" sz="1200" b="1" dirty="0"/>
              <a:t>Command-Line </a:t>
            </a:r>
            <a:r>
              <a:rPr lang="bg-BG" sz="1200" b="1" dirty="0"/>
              <a:t>клиент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</a:t>
            </a:r>
            <a:r>
              <a:rPr lang="en-US" sz="1200" b="1" dirty="0"/>
              <a:t>Code Editor</a:t>
            </a:r>
            <a:r>
              <a:rPr lang="en-US" sz="1200" dirty="0"/>
              <a:t> </a:t>
            </a:r>
            <a:r>
              <a:rPr lang="bg-BG" sz="1200" dirty="0"/>
              <a:t>за</a:t>
            </a:r>
            <a:r>
              <a:rPr lang="en-US" sz="1200" dirty="0"/>
              <a:t> MySQL; </a:t>
            </a:r>
            <a:r>
              <a:rPr lang="bg-BG" sz="1200" dirty="0"/>
              <a:t>с него можем да пишем и </a:t>
            </a:r>
            <a:r>
              <a:rPr lang="en-US" sz="1200" dirty="0"/>
              <a:t>JavaScript</a:t>
            </a:r>
            <a:r>
              <a:rPr lang="bg-BG" sz="1200" dirty="0"/>
              <a:t>-</a:t>
            </a:r>
            <a:r>
              <a:rPr lang="en-US" sz="1200" dirty="0"/>
              <a:t> </a:t>
            </a:r>
            <a:r>
              <a:rPr lang="bg-BG" sz="1200" dirty="0"/>
              <a:t>и</a:t>
            </a:r>
            <a:r>
              <a:rPr lang="en-US" sz="1200" dirty="0"/>
              <a:t> Python</a:t>
            </a:r>
            <a:r>
              <a:rPr lang="bg-BG" sz="1200" dirty="0"/>
              <a:t> Код; НЕ МОЖЕМ да Достъпваме </a:t>
            </a:r>
            <a:r>
              <a:rPr lang="en-US" sz="1200" dirty="0"/>
              <a:t>MariaDB-</a:t>
            </a:r>
            <a:r>
              <a:rPr lang="bg-BG" sz="1200" dirty="0"/>
              <a:t>Сървъри, защото НЕ ПОДДЪРЖАТ </a:t>
            </a:r>
            <a:r>
              <a:rPr lang="en-US" sz="1200" dirty="0">
                <a:hlinkClick r:id="rId30"/>
              </a:rPr>
              <a:t>MySQL X </a:t>
            </a:r>
            <a:r>
              <a:rPr lang="bg-BG" sz="1200" dirty="0">
                <a:hlinkClick r:id="rId30"/>
              </a:rPr>
              <a:t>Протокол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Encryption</a:t>
            </a:r>
            <a:r>
              <a:rPr lang="en-US" sz="1200" dirty="0"/>
              <a:t>: MySQL </a:t>
            </a:r>
            <a:r>
              <a:rPr lang="bg-BG" sz="1200" dirty="0"/>
              <a:t>КРИПТИРА </a:t>
            </a:r>
            <a:r>
              <a:rPr lang="en-US" sz="1200" dirty="0"/>
              <a:t>Redo/Undo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 (при Указана съответна Опция), но НЕ </a:t>
            </a:r>
            <a:r>
              <a:rPr lang="bg-BG" sz="1200" dirty="0" err="1"/>
              <a:t>Криприра</a:t>
            </a:r>
            <a:r>
              <a:rPr lang="bg-BG" sz="1200" dirty="0"/>
              <a:t> </a:t>
            </a:r>
            <a:r>
              <a:rPr lang="en-US" sz="1200" dirty="0"/>
              <a:t>Temporary Tablespace</a:t>
            </a:r>
            <a:r>
              <a:rPr lang="bg-BG" sz="1200" dirty="0"/>
              <a:t> или </a:t>
            </a:r>
            <a:r>
              <a:rPr lang="en-US" sz="1200" dirty="0"/>
              <a:t>Binary Log</a:t>
            </a:r>
            <a:r>
              <a:rPr lang="bg-BG" sz="1200" dirty="0"/>
              <a:t>-</a:t>
            </a:r>
            <a:r>
              <a:rPr lang="bg-BG" sz="1200" dirty="0" err="1"/>
              <a:t>ове</a:t>
            </a:r>
            <a:r>
              <a:rPr lang="bg-BG" sz="1200" dirty="0"/>
              <a:t>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Key Management</a:t>
            </a:r>
            <a:r>
              <a:rPr lang="en-US" sz="1200" dirty="0"/>
              <a:t>: MySQL </a:t>
            </a:r>
            <a:r>
              <a:rPr lang="bg-BG" sz="1200" dirty="0">
                <a:hlinkClick r:id="rId31"/>
              </a:rPr>
              <a:t>предлага</a:t>
            </a:r>
            <a:r>
              <a:rPr lang="bg-BG" sz="1200" dirty="0"/>
              <a:t> няколко </a:t>
            </a:r>
            <a:r>
              <a:rPr lang="en-US" sz="1200" dirty="0"/>
              <a:t>Plugin</a:t>
            </a:r>
            <a:r>
              <a:rPr lang="bg-BG" sz="1200" dirty="0"/>
              <a:t>-а</a:t>
            </a:r>
            <a:r>
              <a:rPr lang="en-US" sz="1200" dirty="0"/>
              <a:t> </a:t>
            </a:r>
            <a:r>
              <a:rPr lang="bg-BG" sz="1200" dirty="0"/>
              <a:t>за </a:t>
            </a:r>
            <a:r>
              <a:rPr lang="en-US" sz="1200" dirty="0"/>
              <a:t>Key Management, </a:t>
            </a:r>
            <a:r>
              <a:rPr lang="bg-BG" sz="1200" dirty="0"/>
              <a:t>но САМО при </a:t>
            </a:r>
            <a:r>
              <a:rPr lang="en-US" sz="1200" dirty="0">
                <a:hlinkClick r:id="rId25"/>
              </a:rPr>
              <a:t>Enterprise Edition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Sys schema</a:t>
            </a:r>
            <a:r>
              <a:rPr lang="en-US" sz="1200" dirty="0"/>
              <a:t>: MySQL 8.0 </a:t>
            </a:r>
            <a:r>
              <a:rPr lang="bg-BG" sz="1200" dirty="0"/>
              <a:t>ВКЛЮЧВА </a:t>
            </a:r>
            <a:r>
              <a:rPr lang="en-US" sz="1200" dirty="0">
                <a:hlinkClick r:id="rId32"/>
              </a:rPr>
              <a:t>sysschema</a:t>
            </a:r>
            <a:r>
              <a:rPr lang="en-US" sz="1200" dirty="0"/>
              <a:t> (</a:t>
            </a:r>
            <a:r>
              <a:rPr lang="bg-BG" sz="1200" dirty="0"/>
              <a:t>Набор Обекти, с чиято помощ  </a:t>
            </a:r>
            <a:r>
              <a:rPr lang="en-US" sz="1200" dirty="0" err="1"/>
              <a:t>DataBase</a:t>
            </a:r>
            <a:r>
              <a:rPr lang="en-US" sz="1200" dirty="0"/>
              <a:t>-</a:t>
            </a:r>
            <a:r>
              <a:rPr lang="bg-BG" sz="1200" dirty="0" err="1"/>
              <a:t>Админстраторите</a:t>
            </a:r>
            <a:r>
              <a:rPr lang="bg-BG" sz="1200" dirty="0"/>
              <a:t> и Софтуерните Инженери РАЗЧИТАТ Данните, Събрани от </a:t>
            </a:r>
            <a:r>
              <a:rPr lang="en-US" sz="1200" dirty="0"/>
              <a:t>Performance Schema-</a:t>
            </a:r>
            <a:r>
              <a:rPr lang="bg-BG" sz="1200" dirty="0"/>
              <a:t>та</a:t>
            </a:r>
            <a:r>
              <a:rPr lang="en-US" sz="1200" dirty="0"/>
              <a:t>)</a:t>
            </a:r>
            <a:endParaRPr lang="bg-BG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Validate_password</a:t>
            </a:r>
            <a:r>
              <a:rPr lang="en-US" sz="1200" dirty="0"/>
              <a:t> Plugin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ПРОВЕРЯВА Паролите и ПОДОБРЯВА Безопасността. Активиран </a:t>
            </a:r>
            <a:r>
              <a:rPr lang="en-US" sz="1200" dirty="0"/>
              <a:t>by default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Super read-only</a:t>
            </a:r>
            <a:r>
              <a:rPr lang="en-US" sz="1200" dirty="0"/>
              <a:t> </a:t>
            </a:r>
            <a:r>
              <a:rPr lang="bg-BG" sz="1200" dirty="0"/>
              <a:t>Режим: При Активирана Системна Променлива </a:t>
            </a:r>
            <a:r>
              <a:rPr lang="en-US" sz="1200" u="sng" dirty="0" err="1">
                <a:hlinkClick r:id="rId33"/>
              </a:rPr>
              <a:t>super_read_only</a:t>
            </a:r>
            <a:r>
              <a:rPr lang="bg-BG" sz="1200" dirty="0"/>
              <a:t>, </a:t>
            </a:r>
            <a:r>
              <a:rPr lang="en-US" sz="1200" dirty="0"/>
              <a:t>Server</a:t>
            </a:r>
            <a:r>
              <a:rPr lang="bg-BG" sz="1200" dirty="0"/>
              <a:t>-</a:t>
            </a:r>
            <a:r>
              <a:rPr lang="bg-BG" sz="1200" dirty="0" err="1"/>
              <a:t>ът</a:t>
            </a:r>
            <a:r>
              <a:rPr lang="bg-BG" sz="1200" dirty="0"/>
              <a:t> ЗАБРАНЯВА </a:t>
            </a:r>
            <a:r>
              <a:rPr lang="en-US" sz="1200" dirty="0"/>
              <a:t>Update</a:t>
            </a:r>
            <a:r>
              <a:rPr lang="bg-BG" sz="1200" dirty="0"/>
              <a:t>-и ДОРИ от страна на </a:t>
            </a:r>
            <a:r>
              <a:rPr lang="en-US" sz="1200" dirty="0"/>
              <a:t>SUPER Users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Invisible Columns</a:t>
            </a:r>
            <a:r>
              <a:rPr lang="en-US" sz="1200" dirty="0"/>
              <a:t>: </a:t>
            </a:r>
            <a:r>
              <a:rPr lang="bg-BG" sz="1200" dirty="0"/>
              <a:t>ОТСЪСТВА Опция „Скрити Колони“ (позната от </a:t>
            </a:r>
            <a:r>
              <a:rPr lang="en-US" sz="1200" dirty="0"/>
              <a:t>MariaDB</a:t>
            </a:r>
            <a:r>
              <a:rPr lang="bg-BG" sz="1200" dirty="0"/>
              <a:t>), позволяваща СЪЗДАВАНЕ на Колони, които НЕ ПРИСЪСТВАТ сред Резултатите, ИЗВЕДЕНИ от </a:t>
            </a:r>
            <a:r>
              <a:rPr lang="en-US" sz="1200" dirty="0"/>
              <a:t>SELECT *</a:t>
            </a:r>
            <a:r>
              <a:rPr lang="bg-BG" sz="1200" dirty="0"/>
              <a:t> Конструкция и НЕ Е НУЖНО да им Присвояваме Стойност с Конструкция </a:t>
            </a:r>
            <a:r>
              <a:rPr lang="en-US" sz="1200" dirty="0"/>
              <a:t>INSERT</a:t>
            </a:r>
            <a:r>
              <a:rPr lang="bg-BG" sz="1200" dirty="0"/>
              <a:t>, ако Името им ОТСЪСТВА в Израза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 err="1"/>
              <a:t>Threadpool</a:t>
            </a:r>
            <a:r>
              <a:rPr lang="en-US" sz="1200" dirty="0"/>
              <a:t>: </a:t>
            </a:r>
            <a:r>
              <a:rPr lang="bg-BG" sz="1200" dirty="0"/>
              <a:t>Поддържаните от </a:t>
            </a:r>
            <a:r>
              <a:rPr lang="en-US" sz="1200" dirty="0"/>
              <a:t>MariaDB </a:t>
            </a:r>
            <a:r>
              <a:rPr lang="bg-BG" sz="1200" dirty="0"/>
              <a:t>Банки/Пулове/Набори от Нишки са </a:t>
            </a:r>
            <a:r>
              <a:rPr lang="bg-BG" sz="1200" dirty="0" err="1"/>
              <a:t>ПО-Ефективни</a:t>
            </a:r>
            <a:r>
              <a:rPr lang="bg-BG" sz="1200" dirty="0"/>
              <a:t> при относително КРАТКИ Заявка и Натоварват основно Процесора (</a:t>
            </a:r>
            <a:r>
              <a:rPr lang="en-US" sz="1200" b="1" dirty="0"/>
              <a:t>OLTP</a:t>
            </a:r>
            <a:r>
              <a:rPr lang="bg-BG" sz="1200" dirty="0"/>
              <a:t>/</a:t>
            </a:r>
            <a:r>
              <a:rPr lang="en-US" sz="1200" dirty="0"/>
              <a:t>On-line Transaction Processing </a:t>
            </a:r>
            <a:r>
              <a:rPr lang="bg-BG" sz="1200" dirty="0"/>
              <a:t>Натоварване; вж. </a:t>
            </a:r>
            <a:r>
              <a:rPr lang="en-US" sz="1200" u="sng" dirty="0">
                <a:hlinkClick r:id="rId34"/>
              </a:rPr>
              <a:t>OLTP vs. OLAP</a:t>
            </a:r>
            <a:r>
              <a:rPr lang="bg-BG" sz="1200" dirty="0"/>
              <a:t>). При </a:t>
            </a:r>
            <a:r>
              <a:rPr lang="en-US" sz="1200" dirty="0"/>
              <a:t>community edition</a:t>
            </a:r>
            <a:r>
              <a:rPr lang="bg-BG" sz="1200" dirty="0"/>
              <a:t> на </a:t>
            </a:r>
            <a:r>
              <a:rPr lang="en-US" sz="1200" dirty="0"/>
              <a:t>MySQL, </a:t>
            </a:r>
            <a:r>
              <a:rPr lang="bg-BG" sz="1200" dirty="0"/>
              <a:t>Съвкупността от </a:t>
            </a:r>
            <a:r>
              <a:rPr lang="en-US" sz="1200" dirty="0"/>
              <a:t>Threads </a:t>
            </a:r>
            <a:r>
              <a:rPr lang="bg-BG" sz="1200" dirty="0"/>
              <a:t>е СТАТИЧНА и поради това, Гъвкавостта в подобни Ситуации е ОГРАНИЧЕНА</a:t>
            </a:r>
            <a:r>
              <a:rPr lang="en-US" sz="1200" dirty="0"/>
              <a:t>. Enterprise-</a:t>
            </a:r>
            <a:r>
              <a:rPr lang="bg-BG" sz="1200" dirty="0"/>
              <a:t>Планът на </a:t>
            </a:r>
            <a:r>
              <a:rPr lang="en-US" sz="1200" dirty="0"/>
              <a:t>MySQL </a:t>
            </a:r>
            <a:r>
              <a:rPr lang="bg-BG" sz="1200" dirty="0"/>
              <a:t>има Поддръжка на </a:t>
            </a:r>
            <a:r>
              <a:rPr lang="en-US" sz="1200" dirty="0" err="1"/>
              <a:t>Threadpool</a:t>
            </a:r>
            <a:r>
              <a:rPr lang="bg-BG" sz="1200" dirty="0"/>
              <a:t>.</a:t>
            </a:r>
          </a:p>
          <a:p>
            <a:r>
              <a:rPr lang="bg-BG" sz="1200" dirty="0"/>
              <a:t>---------------------------------------------------------------------------------------------</a:t>
            </a:r>
            <a:endParaRPr lang="en-US" sz="1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5684FF1-ABD7-4F27-A28F-96E29AAB30E9}"/>
              </a:ext>
            </a:extLst>
          </p:cNvPr>
          <p:cNvSpPr txBox="1">
            <a:spLocks/>
          </p:cNvSpPr>
          <p:nvPr/>
        </p:nvSpPr>
        <p:spPr>
          <a:xfrm>
            <a:off x="228600" y="6324600"/>
            <a:ext cx="3962400" cy="2895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:</a:t>
            </a:r>
            <a:r>
              <a:rPr lang="bg-BG" sz="1200" dirty="0"/>
              <a:t> Мулти-Платформен; </a:t>
            </a:r>
            <a:r>
              <a:rPr lang="en-US" sz="12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en-US" sz="1200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/>
              <a:t>: </a:t>
            </a:r>
            <a:r>
              <a:rPr lang="bg-BG" sz="1200" dirty="0"/>
              <a:t>включва и Програмен език</a:t>
            </a:r>
          </a:p>
        </p:txBody>
      </p:sp>
      <p:pic>
        <p:nvPicPr>
          <p:cNvPr id="44" name="Picture 43">
            <a:hlinkClick r:id="rId35"/>
            <a:extLst>
              <a:ext uri="{FF2B5EF4-FFF2-40B4-BE49-F238E27FC236}">
                <a16:creationId xmlns:a16="http://schemas.microsoft.com/office/drawing/2014/main" id="{4EDC1276-5273-4C17-9C4A-7C7B74672AC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81094" y="6380893"/>
            <a:ext cx="390906" cy="172307"/>
          </a:xfrm>
          <a:prstGeom prst="rect">
            <a:avLst/>
          </a:prstGeom>
        </p:spPr>
      </p:pic>
      <p:pic>
        <p:nvPicPr>
          <p:cNvPr id="39" name="Picture 38">
            <a:hlinkClick r:id="rId37"/>
            <a:extLst>
              <a:ext uri="{FF2B5EF4-FFF2-40B4-BE49-F238E27FC236}">
                <a16:creationId xmlns:a16="http://schemas.microsoft.com/office/drawing/2014/main" id="{ECCB7E4C-AD6D-4A80-8D51-6CD5358D788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01861" y="2106644"/>
            <a:ext cx="879539" cy="3317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26BC64-2D5F-426F-827E-6CB02A152F5C}"/>
              </a:ext>
            </a:extLst>
          </p:cNvPr>
          <p:cNvSpPr txBox="1"/>
          <p:nvPr/>
        </p:nvSpPr>
        <p:spPr>
          <a:xfrm>
            <a:off x="4191000" y="1447800"/>
            <a:ext cx="217796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0000FF"/>
                </a:solidFill>
              </a:rPr>
              <a:t>MariaDB - </a:t>
            </a:r>
            <a:r>
              <a:rPr lang="bg-BG" sz="1600" b="1" u="sng" dirty="0">
                <a:solidFill>
                  <a:srgbClr val="0000FF"/>
                </a:solidFill>
              </a:rPr>
              <a:t>Ползватели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34" name="Picture 33">
            <a:hlinkClick r:id="rId39"/>
            <a:extLst>
              <a:ext uri="{FF2B5EF4-FFF2-40B4-BE49-F238E27FC236}">
                <a16:creationId xmlns:a16="http://schemas.microsoft.com/office/drawing/2014/main" id="{D9088615-30AE-49F0-AA16-FDDEE7AABB5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000" y="1822418"/>
            <a:ext cx="311182" cy="311182"/>
          </a:xfrm>
          <a:prstGeom prst="rect">
            <a:avLst/>
          </a:prstGeom>
        </p:spPr>
      </p:pic>
      <p:pic>
        <p:nvPicPr>
          <p:cNvPr id="3" name="Picture 2">
            <a:hlinkClick r:id="rId41"/>
            <a:extLst>
              <a:ext uri="{FF2B5EF4-FFF2-40B4-BE49-F238E27FC236}">
                <a16:creationId xmlns:a16="http://schemas.microsoft.com/office/drawing/2014/main" id="{3A0665C4-C7A0-418B-A6D7-ADFD434CFB3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89869" y="1810607"/>
            <a:ext cx="358331" cy="399193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Suse logo">
            <a:hlinkClick r:id="rId43"/>
            <a:extLst>
              <a:ext uri="{FF2B5EF4-FFF2-40B4-BE49-F238E27FC236}">
                <a16:creationId xmlns:a16="http://schemas.microsoft.com/office/drawing/2014/main" id="{32D1C011-DE4B-4920-B5E5-38D238B8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77" y="1907857"/>
            <a:ext cx="944023" cy="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DBS logo">
            <a:hlinkClick r:id="rId45"/>
            <a:extLst>
              <a:ext uri="{FF2B5EF4-FFF2-40B4-BE49-F238E27FC236}">
                <a16:creationId xmlns:a16="http://schemas.microsoft.com/office/drawing/2014/main" id="{13436C71-7547-49D2-850E-F3436140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3" y="1848040"/>
            <a:ext cx="673227" cy="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Ð°Ñ Ñ Ð¸Ð·Ð¾Ð±ÑÐ°Ð¶ÐµÐ½Ð¸Ðµ Ð·Ð° Ubuntu logo">
            <a:hlinkClick r:id="rId47"/>
            <a:extLst>
              <a:ext uri="{FF2B5EF4-FFF2-40B4-BE49-F238E27FC236}">
                <a16:creationId xmlns:a16="http://schemas.microsoft.com/office/drawing/2014/main" id="{D7EEB586-331D-4CC0-B05C-F5BAE2A9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19275"/>
            <a:ext cx="81276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9"/>
            <a:extLst>
              <a:ext uri="{FF2B5EF4-FFF2-40B4-BE49-F238E27FC236}">
                <a16:creationId xmlns:a16="http://schemas.microsoft.com/office/drawing/2014/main" id="{3D40401E-5747-4404-8CEA-5B6408B1F23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53200" y="2133601"/>
            <a:ext cx="887254" cy="394335"/>
          </a:xfrm>
          <a:prstGeom prst="rect">
            <a:avLst/>
          </a:prstGeom>
        </p:spPr>
      </p:pic>
      <p:pic>
        <p:nvPicPr>
          <p:cNvPr id="1032" name="Picture 8" descr="Ð ÐµÐ·ÑÐ»ÑÐ°Ñ Ñ Ð¸Ð·Ð¾Ð±ÑÐ°Ð¶ÐµÐ½Ð¸Ðµ Ð·Ð° 1&amp;1 logo">
            <a:hlinkClick r:id="rId51"/>
            <a:extLst>
              <a:ext uri="{FF2B5EF4-FFF2-40B4-BE49-F238E27FC236}">
                <a16:creationId xmlns:a16="http://schemas.microsoft.com/office/drawing/2014/main" id="{96EE08E8-A994-41B0-ACFA-2B9C62C7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1752602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F4F412-7BD9-430D-A501-036786FB55ED}"/>
              </a:ext>
            </a:extLst>
          </p:cNvPr>
          <p:cNvSpPr txBox="1"/>
          <p:nvPr/>
        </p:nvSpPr>
        <p:spPr>
          <a:xfrm>
            <a:off x="228600" y="2252246"/>
            <a:ext cx="546668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 err="1">
                <a:solidFill>
                  <a:srgbClr val="0000FF"/>
                </a:solidFill>
              </a:rPr>
              <a:t>Разаличия</a:t>
            </a:r>
            <a:r>
              <a:rPr lang="bg-BG" sz="1600" b="1" u="sng" dirty="0">
                <a:solidFill>
                  <a:srgbClr val="0000FF"/>
                </a:solidFill>
              </a:rPr>
              <a:t> в предоставяните Функционални </a:t>
            </a:r>
            <a:r>
              <a:rPr lang="bg-BG" sz="1600" b="1" u="sng" dirty="0" err="1">
                <a:solidFill>
                  <a:srgbClr val="0000FF"/>
                </a:solidFill>
              </a:rPr>
              <a:t>въможности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EC05E922-D407-437A-AC61-6510CBAE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AMPP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**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1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416D8DC-C88D-4EC8-8D8C-9C56BF5F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2222754"/>
            <a:ext cx="3553968" cy="199948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8D1462-2B5F-4F82-8127-556ACB6BE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" y="6096001"/>
            <a:ext cx="9169879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C0C59-62C0-471C-BDE6-F2114E0614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47"/>
            <a:ext cx="8589034" cy="46926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353D95-CE1B-421B-990C-4BFE9D67978A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Дата: </a:t>
            </a:r>
            <a:fld id="{4836C8E4-75DA-4013-BBDC-FCE0CEAEFCAB}" type="datetime1">
              <a:rPr lang="bg-BG" smtClean="0"/>
              <a:pPr/>
              <a:t>25.3.2019 г.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367DE5-8BAA-4D6E-9841-FC80356A42BD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7467600" cy="56356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Локална работа с 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WordPress</a:t>
            </a:r>
            <a:r>
              <a:rPr lang="en-US" sz="1800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en-US" sz="1800" cap="small" spc="150" dirty="0">
                <a:solidFill>
                  <a:srgbClr val="FF33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Web-</a:t>
            </a:r>
            <a:r>
              <a:rPr lang="bg-BG" sz="1800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Развойна платформа</a:t>
            </a:r>
            <a:endParaRPr lang="en-US" sz="1800" cap="small" spc="150" dirty="0">
              <a:solidFill>
                <a:srgbClr val="0000FF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1E625A0-6D46-445E-A538-A55984787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66800"/>
            <a:ext cx="9144000" cy="4358836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F47E66-6B57-423F-A985-1299899DF864}"/>
              </a:ext>
            </a:extLst>
          </p:cNvPr>
          <p:cNvSpPr txBox="1">
            <a:spLocks/>
          </p:cNvSpPr>
          <p:nvPr/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Стр. </a:t>
            </a:r>
            <a:fld id="{71734E5D-357F-4193-8BCE-89C0C4C454A4}" type="slidenum">
              <a:rPr lang="en-US" smtClean="0"/>
              <a:pPr/>
              <a:t>9</a:t>
            </a:fld>
            <a:r>
              <a:rPr lang="bg-BG" dirty="0"/>
              <a:t> от </a:t>
            </a:r>
            <a:r>
              <a:rPr lang="en-US" dirty="0"/>
              <a:t>1</a:t>
            </a:r>
            <a:r>
              <a:rPr lang="bg-BG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CBED3-A6B4-4DFF-95E8-A8171719E71C}"/>
              </a:ext>
            </a:extLst>
          </p:cNvPr>
          <p:cNvSpPr txBox="1"/>
          <p:nvPr/>
        </p:nvSpPr>
        <p:spPr>
          <a:xfrm>
            <a:off x="228600" y="914400"/>
            <a:ext cx="131035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Репликация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9585-BCE6-41AA-8273-354147049FE3}"/>
              </a:ext>
            </a:extLst>
          </p:cNvPr>
          <p:cNvSpPr txBox="1"/>
          <p:nvPr/>
        </p:nvSpPr>
        <p:spPr>
          <a:xfrm>
            <a:off x="228600" y="1143000"/>
            <a:ext cx="8305800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И при двете Бази-данни, МОЖЕМ да Репликираме Данните от един Сървър, на друг.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 </a:t>
            </a:r>
            <a:r>
              <a:rPr lang="bg-BG" sz="1200" dirty="0"/>
              <a:t>ПОЗВОЛЯВА Миграция от </a:t>
            </a:r>
            <a:r>
              <a:rPr lang="en-US" sz="1200" dirty="0"/>
              <a:t>MySQL</a:t>
            </a:r>
            <a:r>
              <a:rPr lang="bg-BG" sz="1200" dirty="0"/>
              <a:t>,</a:t>
            </a:r>
            <a:r>
              <a:rPr lang="en-US" sz="1200" dirty="0"/>
              <a:t> </a:t>
            </a:r>
            <a:r>
              <a:rPr lang="bg-BG" sz="1200" dirty="0"/>
              <a:t>към </a:t>
            </a:r>
            <a:r>
              <a:rPr lang="en-US" sz="1200" dirty="0"/>
              <a:t>MariaDB, </a:t>
            </a:r>
            <a:r>
              <a:rPr lang="bg-BG" sz="1200" dirty="0"/>
              <a:t>НО повечето </a:t>
            </a:r>
            <a:r>
              <a:rPr lang="en-US" sz="1200" dirty="0"/>
              <a:t>MySQL-</a:t>
            </a:r>
            <a:r>
              <a:rPr lang="bg-BG" sz="1200" dirty="0" err="1"/>
              <a:t>Версиии</a:t>
            </a:r>
            <a:r>
              <a:rPr lang="bg-BG" sz="1200" dirty="0"/>
              <a:t> НЕ </a:t>
            </a:r>
            <a:r>
              <a:rPr lang="bg-BG" sz="1200" dirty="0" err="1"/>
              <a:t>ПОЗВОЛЯВАТРепликация</a:t>
            </a:r>
            <a:r>
              <a:rPr lang="bg-BG" sz="1200" dirty="0"/>
              <a:t> от</a:t>
            </a:r>
            <a:r>
              <a:rPr lang="en-US" sz="1200" dirty="0"/>
              <a:t>  MariaDB</a:t>
            </a:r>
            <a:r>
              <a:rPr lang="bg-BG" sz="1200" dirty="0"/>
              <a:t>-Сървър.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en-US" sz="1200" dirty="0">
                <a:hlinkClick r:id="rId9"/>
              </a:rPr>
              <a:t>GTID</a:t>
            </a:r>
            <a:r>
              <a:rPr lang="en-US" sz="1200" dirty="0"/>
              <a:t> </a:t>
            </a:r>
            <a:r>
              <a:rPr lang="bg-BG" sz="1200" dirty="0"/>
              <a:t>се ТРАНСФОРМИРАТ в РАЗЛИЧНИТЕ </a:t>
            </a:r>
            <a:r>
              <a:rPr lang="en-US" sz="1200" dirty="0"/>
              <a:t>MariaDB </a:t>
            </a:r>
            <a:r>
              <a:rPr lang="en-US" sz="1200" dirty="0">
                <a:hlinkClick r:id="rId10"/>
              </a:rPr>
              <a:t>GTID</a:t>
            </a:r>
            <a:r>
              <a:rPr lang="bg-BG" sz="1200" dirty="0"/>
              <a:t>. </a:t>
            </a:r>
            <a:r>
              <a:rPr lang="en-US" sz="1200" dirty="0"/>
              <a:t>Default </a:t>
            </a:r>
            <a:r>
              <a:rPr lang="en-US" sz="1200" dirty="0" err="1"/>
              <a:t>binlog</a:t>
            </a:r>
            <a:r>
              <a:rPr lang="bg-BG" sz="1200" dirty="0"/>
              <a:t>-Форматът в </a:t>
            </a:r>
            <a:r>
              <a:rPr lang="en-US" sz="1200" dirty="0"/>
              <a:t>MySQL e </a:t>
            </a:r>
            <a:r>
              <a:rPr lang="en-US" sz="1200" i="1" dirty="0"/>
              <a:t>row</a:t>
            </a:r>
            <a:r>
              <a:rPr lang="en-US" sz="1200" dirty="0"/>
              <a:t> based, </a:t>
            </a:r>
            <a:r>
              <a:rPr lang="bg-BG" sz="1200" dirty="0"/>
              <a:t>а в </a:t>
            </a:r>
            <a:r>
              <a:rPr lang="en-US" sz="1200" dirty="0"/>
              <a:t>MariaDB</a:t>
            </a:r>
            <a:r>
              <a:rPr lang="bg-BG" sz="1200" dirty="0"/>
              <a:t>: </a:t>
            </a:r>
            <a:r>
              <a:rPr lang="en-US" sz="1200" i="1" dirty="0"/>
              <a:t>mixed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</a:t>
            </a:r>
            <a:r>
              <a:rPr lang="en-US" sz="1200" dirty="0"/>
              <a:t>MariaDB</a:t>
            </a:r>
            <a:r>
              <a:rPr lang="bg-BG" sz="1200" dirty="0"/>
              <a:t>, с </a:t>
            </a:r>
            <a:r>
              <a:rPr lang="en-US" sz="1200" u="sng" dirty="0" err="1">
                <a:hlinkClick r:id="rId11"/>
              </a:rPr>
              <a:t>Log_bin_compress</a:t>
            </a:r>
            <a:r>
              <a:rPr lang="bg-BG" sz="1200" dirty="0"/>
              <a:t>, Указваме дали </a:t>
            </a:r>
            <a:r>
              <a:rPr lang="en-US" sz="1200" dirty="0"/>
              <a:t>binary log-</a:t>
            </a:r>
            <a:r>
              <a:rPr lang="bg-BG" sz="1200" dirty="0" err="1"/>
              <a:t>ът</a:t>
            </a:r>
            <a:r>
              <a:rPr lang="bg-BG" sz="1200" dirty="0"/>
              <a:t> да бъде  Компресиран. В </a:t>
            </a:r>
            <a:r>
              <a:rPr lang="en-US" sz="1200" dirty="0"/>
              <a:t>MySQL</a:t>
            </a:r>
            <a:r>
              <a:rPr lang="bg-BG" sz="1200" dirty="0"/>
              <a:t>, подобна Опция НЕ СЕ Поддържа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2D3F50-4859-4873-8092-E8801B450178}"/>
              </a:ext>
            </a:extLst>
          </p:cNvPr>
          <p:cNvSpPr txBox="1"/>
          <p:nvPr/>
        </p:nvSpPr>
        <p:spPr>
          <a:xfrm>
            <a:off x="213641" y="2438400"/>
            <a:ext cx="398897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Несъвместимост между </a:t>
            </a:r>
            <a:r>
              <a:rPr lang="en-US" sz="1600" b="1" u="sng" dirty="0">
                <a:solidFill>
                  <a:srgbClr val="0000FF"/>
                </a:solidFill>
              </a:rPr>
              <a:t>MySQL </a:t>
            </a:r>
            <a:r>
              <a:rPr lang="bg-BG" sz="1600" b="1" u="sng" dirty="0">
                <a:solidFill>
                  <a:srgbClr val="0000FF"/>
                </a:solidFill>
              </a:rPr>
              <a:t>и </a:t>
            </a:r>
            <a:r>
              <a:rPr lang="en-US" sz="1600" b="1" u="sng" dirty="0">
                <a:solidFill>
                  <a:srgbClr val="0000FF"/>
                </a:solidFill>
              </a:rPr>
              <a:t>MariaDB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0B53C-DCBC-4CEE-BFE2-8B1BBFDC3B09}"/>
              </a:ext>
            </a:extLst>
          </p:cNvPr>
          <p:cNvSpPr txBox="1"/>
          <p:nvPr/>
        </p:nvSpPr>
        <p:spPr>
          <a:xfrm>
            <a:off x="228600" y="2667000"/>
            <a:ext cx="8305800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Справка за СТОТИЦИТЕ Несъвместимости при различни Версии </a:t>
            </a:r>
            <a:r>
              <a:rPr lang="en-US" sz="1200" dirty="0"/>
              <a:t>MySQL </a:t>
            </a:r>
            <a:r>
              <a:rPr lang="bg-BG" sz="1200" dirty="0"/>
              <a:t>и </a:t>
            </a:r>
            <a:r>
              <a:rPr lang="en-US" sz="1200" dirty="0"/>
              <a:t>MariaDB </a:t>
            </a:r>
            <a:r>
              <a:rPr lang="bg-BG" sz="1200" dirty="0"/>
              <a:t>Базите-данни, можем да направим </a:t>
            </a:r>
            <a:r>
              <a:rPr lang="bg-BG" sz="1200" dirty="0">
                <a:hlinkClick r:id="rId12"/>
              </a:rPr>
              <a:t>тук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E3A80-4B0B-4856-B2E9-B29F80EFDB0A}"/>
              </a:ext>
            </a:extLst>
          </p:cNvPr>
          <p:cNvSpPr txBox="1"/>
          <p:nvPr/>
        </p:nvSpPr>
        <p:spPr>
          <a:xfrm>
            <a:off x="228600" y="2844225"/>
            <a:ext cx="236936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Машини за Съхранение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55638-5903-4C5F-9664-3102710DEC74}"/>
              </a:ext>
            </a:extLst>
          </p:cNvPr>
          <p:cNvSpPr txBox="1"/>
          <p:nvPr/>
        </p:nvSpPr>
        <p:spPr>
          <a:xfrm>
            <a:off x="228600" y="3072825"/>
            <a:ext cx="830580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MariaDB </a:t>
            </a:r>
            <a:r>
              <a:rPr lang="bg-BG" sz="1200" dirty="0"/>
              <a:t>поддържа ПОВЕЧЕ </a:t>
            </a:r>
            <a:r>
              <a:rPr lang="en-US" sz="1200" dirty="0"/>
              <a:t>Storage Engines </a:t>
            </a:r>
            <a:r>
              <a:rPr lang="bg-BG" sz="1200" dirty="0"/>
              <a:t>от </a:t>
            </a:r>
            <a:r>
              <a:rPr lang="en-US" sz="1200" dirty="0"/>
              <a:t>MySQL</a:t>
            </a:r>
            <a:r>
              <a:rPr lang="bg-BG" sz="1200" dirty="0"/>
              <a:t>. ВАЖНО, обаче, е НЕ коя База-данни Поддържа ПОВЕЧЕ Машини, а КОЯ Поддържа Машини съобразно НАШИТЕ Изисквания.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 </a:t>
            </a:r>
            <a:r>
              <a:rPr lang="bg-BG" sz="1200" dirty="0">
                <a:hlinkClick r:id="rId13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MariaDB</a:t>
            </a:r>
            <a:r>
              <a:rPr lang="bg-BG" sz="1200" dirty="0"/>
              <a:t>, са: </a:t>
            </a:r>
            <a:r>
              <a:rPr lang="en-US" sz="1200" dirty="0" err="1"/>
              <a:t>XtraDB</a:t>
            </a:r>
            <a:r>
              <a:rPr lang="en-US" sz="1200" dirty="0"/>
              <a:t>, </a:t>
            </a:r>
            <a:r>
              <a:rPr lang="en-US" sz="1200" dirty="0" err="1"/>
              <a:t>InnoDB</a:t>
            </a:r>
            <a:r>
              <a:rPr lang="en-US" sz="1200" dirty="0"/>
              <a:t>, MariaDB </a:t>
            </a:r>
            <a:r>
              <a:rPr lang="en-US" sz="1200" dirty="0" err="1"/>
              <a:t>ColumnStore</a:t>
            </a:r>
            <a:r>
              <a:rPr lang="en-US" sz="1200" dirty="0"/>
              <a:t>, Aria, Archive, Blackhole, Cassandra Storage Engine, Connect, CSV, </a:t>
            </a:r>
            <a:r>
              <a:rPr lang="en-US" sz="1200" dirty="0" err="1"/>
              <a:t>FederatedX</a:t>
            </a:r>
            <a:r>
              <a:rPr lang="en-US" sz="1200" dirty="0"/>
              <a:t>, Memory storage engine, Merge, </a:t>
            </a:r>
            <a:r>
              <a:rPr lang="en-US" sz="1200" dirty="0" err="1"/>
              <a:t>Mroonga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</a:t>
            </a:r>
            <a:r>
              <a:rPr lang="en-US" sz="1200" dirty="0" err="1"/>
              <a:t>MyRocks</a:t>
            </a:r>
            <a:r>
              <a:rPr lang="en-US" sz="1200" dirty="0"/>
              <a:t>, </a:t>
            </a:r>
            <a:r>
              <a:rPr lang="en-US" sz="1200" dirty="0" err="1"/>
              <a:t>QQGraph</a:t>
            </a:r>
            <a:r>
              <a:rPr lang="en-US" sz="1200" dirty="0"/>
              <a:t>, Sequence Storage Engine, </a:t>
            </a:r>
            <a:r>
              <a:rPr lang="en-US" sz="1200" dirty="0" err="1"/>
              <a:t>SphinxSE</a:t>
            </a:r>
            <a:r>
              <a:rPr lang="en-US" sz="1200" dirty="0"/>
              <a:t>, Spider</a:t>
            </a:r>
            <a:r>
              <a:rPr lang="bg-BG" sz="1200" dirty="0"/>
              <a:t> и</a:t>
            </a:r>
            <a:r>
              <a:rPr lang="en-US" sz="1200" dirty="0"/>
              <a:t> </a:t>
            </a:r>
            <a:r>
              <a:rPr lang="en-US" sz="1200" dirty="0" err="1"/>
              <a:t>TokuDB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Storage Engines</a:t>
            </a:r>
            <a:r>
              <a:rPr lang="en-US" sz="1200" dirty="0"/>
              <a:t>,</a:t>
            </a:r>
            <a:r>
              <a:rPr lang="bg-BG" sz="1200" dirty="0"/>
              <a:t> </a:t>
            </a:r>
            <a:r>
              <a:rPr lang="bg-BG" sz="1200" dirty="0">
                <a:hlinkClick r:id="rId14"/>
              </a:rPr>
              <a:t>поддържани</a:t>
            </a:r>
            <a:r>
              <a:rPr lang="bg-BG" sz="1200" dirty="0"/>
              <a:t> от </a:t>
            </a:r>
            <a:r>
              <a:rPr lang="en-US" sz="1200" b="1" dirty="0"/>
              <a:t>MySQL</a:t>
            </a:r>
            <a:r>
              <a:rPr lang="en-US" sz="1200" dirty="0"/>
              <a:t>, </a:t>
            </a:r>
            <a:r>
              <a:rPr lang="bg-BG" sz="1200" dirty="0"/>
              <a:t>са: </a:t>
            </a:r>
            <a:r>
              <a:rPr lang="en-US" sz="1200" dirty="0" err="1"/>
              <a:t>InnoDB</a:t>
            </a:r>
            <a:r>
              <a:rPr lang="en-US" sz="1200" dirty="0"/>
              <a:t>, </a:t>
            </a:r>
            <a:r>
              <a:rPr lang="en-US" sz="1200" dirty="0" err="1"/>
              <a:t>MyISAM</a:t>
            </a:r>
            <a:r>
              <a:rPr lang="en-US" sz="1200" dirty="0"/>
              <a:t>, Memory, CSV, Archive, Blackhole, Merge, Federated, Example</a:t>
            </a:r>
            <a:r>
              <a:rPr lang="bg-BG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795A31-918C-4A85-80C8-E62F24246F3D}"/>
              </a:ext>
            </a:extLst>
          </p:cNvPr>
          <p:cNvSpPr txBox="1"/>
          <p:nvPr/>
        </p:nvSpPr>
        <p:spPr>
          <a:xfrm>
            <a:off x="228600" y="4215825"/>
            <a:ext cx="4026552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В кои </a:t>
            </a:r>
            <a:r>
              <a:rPr lang="en-US" sz="1600" b="1" u="sng" dirty="0">
                <a:solidFill>
                  <a:srgbClr val="0000FF"/>
                </a:solidFill>
              </a:rPr>
              <a:t>Linux-</a:t>
            </a:r>
            <a:r>
              <a:rPr lang="bg-BG" sz="1600" b="1" u="sng" dirty="0">
                <a:solidFill>
                  <a:srgbClr val="0000FF"/>
                </a:solidFill>
              </a:rPr>
              <a:t>Дистрибуции са Интегрирани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F84D0-0C8B-4A5E-BFF7-F967538D7DA9}"/>
              </a:ext>
            </a:extLst>
          </p:cNvPr>
          <p:cNvSpPr txBox="1"/>
          <p:nvPr/>
        </p:nvSpPr>
        <p:spPr>
          <a:xfrm>
            <a:off x="228600" y="4444425"/>
            <a:ext cx="83058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bg-BG" sz="1200" dirty="0"/>
              <a:t>В Много </a:t>
            </a:r>
            <a:r>
              <a:rPr lang="en-US" sz="1200" dirty="0"/>
              <a:t>Linux-</a:t>
            </a:r>
            <a:r>
              <a:rPr lang="bg-BG" sz="1200" dirty="0"/>
              <a:t>Дистрибуции, (макар и НЕ НАВСЯКЪДЕ) АПРИОРНО е ВКЛЮЧЕНА: </a:t>
            </a:r>
            <a:r>
              <a:rPr lang="en-US" sz="1200" dirty="0"/>
              <a:t>MariaDB </a:t>
            </a:r>
            <a:r>
              <a:rPr lang="bg-BG" sz="1200" dirty="0"/>
              <a:t>База-данни.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</a:t>
            </a:r>
            <a:r>
              <a:rPr lang="bg-BG" sz="1200" dirty="0"/>
              <a:t> е ВКЛЮЧЕНА в стандартните: </a:t>
            </a:r>
            <a:r>
              <a:rPr lang="en-US" sz="1200" dirty="0"/>
              <a:t>Red Hat Enterprise/CentOS/Fedora/Debian</a:t>
            </a:r>
            <a:r>
              <a:rPr lang="bg-BG" sz="1200" dirty="0"/>
              <a:t> </a:t>
            </a:r>
            <a:r>
              <a:rPr lang="bg-BG" sz="1200" dirty="0" err="1"/>
              <a:t>Пакти</a:t>
            </a:r>
            <a:r>
              <a:rPr lang="bg-BG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MySQL </a:t>
            </a:r>
            <a:r>
              <a:rPr lang="bg-BG" sz="1200" dirty="0"/>
              <a:t>е ВКЛЮЧЕН в други популярни Дистрибуции, като: </a:t>
            </a:r>
            <a:r>
              <a:rPr lang="en-US" sz="1200" dirty="0"/>
              <a:t>Ubuntu</a:t>
            </a:r>
            <a:r>
              <a:rPr lang="bg-BG" sz="1200" dirty="0"/>
              <a:t>.</a:t>
            </a:r>
            <a:endParaRPr lang="en-US" sz="1200" dirty="0"/>
          </a:p>
        </p:txBody>
      </p:sp>
      <p:sp>
        <p:nvSpPr>
          <p:cNvPr id="29" name="Title 25">
            <a:extLst>
              <a:ext uri="{FF2B5EF4-FFF2-40B4-BE49-F238E27FC236}">
                <a16:creationId xmlns:a16="http://schemas.microsoft.com/office/drawing/2014/main" id="{984C7D83-9222-4826-828C-BB3D85E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589034" cy="4254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WAMP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MySQL </a:t>
            </a:r>
            <a:r>
              <a:rPr lang="en-US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</a:t>
            </a:r>
            <a:r>
              <a:rPr lang="bg-BG" sz="1600" u="sng" cap="small" spc="15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r>
              <a:rPr lang="bg-BG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XAMPP</a:t>
            </a:r>
            <a:r>
              <a:rPr lang="bg-BG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cap="small" spc="15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Development Stack. </a:t>
            </a:r>
            <a:r>
              <a:rPr lang="en-US" sz="1600" u="sng" cap="small" spc="150" dirty="0">
                <a:solidFill>
                  <a:srgbClr val="0000FF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MariaDB</a:t>
            </a:r>
            <a:endParaRPr lang="en-US" sz="1600" u="sng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E6EEA-0374-4A2A-AF8B-8586822F3E6B}"/>
              </a:ext>
            </a:extLst>
          </p:cNvPr>
          <p:cNvSpPr txBox="1"/>
          <p:nvPr/>
        </p:nvSpPr>
        <p:spPr>
          <a:xfrm>
            <a:off x="228600" y="5020271"/>
            <a:ext cx="3172087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u="sng" dirty="0">
                <a:solidFill>
                  <a:srgbClr val="0000FF"/>
                </a:solidFill>
              </a:rPr>
              <a:t>Присъствие на </a:t>
            </a:r>
            <a:r>
              <a:rPr lang="en-US" sz="1600" b="1" u="sng" dirty="0">
                <a:solidFill>
                  <a:srgbClr val="0000FF"/>
                </a:solidFill>
              </a:rPr>
              <a:t>Cloud-</a:t>
            </a:r>
            <a:r>
              <a:rPr lang="bg-BG" sz="1600" b="1" u="sng" dirty="0">
                <a:solidFill>
                  <a:srgbClr val="0000FF"/>
                </a:solidFill>
              </a:rPr>
              <a:t>Платформи</a:t>
            </a:r>
            <a:r>
              <a:rPr lang="en-US" sz="160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65C6-6DDB-4053-B72B-3C2E8FC47D40}"/>
              </a:ext>
            </a:extLst>
          </p:cNvPr>
          <p:cNvSpPr txBox="1"/>
          <p:nvPr/>
        </p:nvSpPr>
        <p:spPr>
          <a:xfrm>
            <a:off x="228600" y="5282625"/>
            <a:ext cx="8534400" cy="4616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MariaDB: </a:t>
            </a:r>
            <a:r>
              <a:rPr lang="bg-BG" sz="1200" dirty="0"/>
              <a:t>на </a:t>
            </a:r>
            <a:r>
              <a:rPr lang="en-US" sz="1200" dirty="0"/>
              <a:t>Amazon Web Services:          , Microsoft Azure:                               </a:t>
            </a:r>
            <a:r>
              <a:rPr lang="bg-BG" sz="1200" dirty="0"/>
              <a:t>и </a:t>
            </a:r>
            <a:r>
              <a:rPr lang="en-US" sz="1200" dirty="0"/>
              <a:t>Rackspace Cloud:                </a:t>
            </a:r>
            <a:r>
              <a:rPr lang="bg-BG" sz="1200" dirty="0"/>
              <a:t> </a:t>
            </a:r>
            <a:r>
              <a:rPr lang="en-US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1" dirty="0"/>
              <a:t>MySQL</a:t>
            </a:r>
            <a:r>
              <a:rPr lang="en-US" sz="1200" dirty="0"/>
              <a:t>: </a:t>
            </a:r>
            <a:r>
              <a:rPr lang="bg-BG" sz="1200" dirty="0"/>
              <a:t>на </a:t>
            </a:r>
            <a:r>
              <a:rPr lang="en-US" sz="1200" dirty="0"/>
              <a:t>Amazon Web Services:           , Microsoft Azure:                               </a:t>
            </a:r>
            <a:r>
              <a:rPr lang="bg-BG" sz="1200" dirty="0"/>
              <a:t>и</a:t>
            </a:r>
            <a:r>
              <a:rPr lang="en-US" sz="1200" dirty="0"/>
              <a:t> Rackspace Cloud:                  , </a:t>
            </a:r>
            <a:r>
              <a:rPr lang="bg-BG" sz="1200" b="1" dirty="0">
                <a:hlinkClick r:id="rId15"/>
              </a:rPr>
              <a:t>плюс</a:t>
            </a:r>
            <a:r>
              <a:rPr lang="bg-BG" sz="1200" dirty="0"/>
              <a:t>:                           .</a:t>
            </a:r>
            <a:endParaRPr lang="en-US" sz="1200" dirty="0"/>
          </a:p>
        </p:txBody>
      </p:sp>
      <p:pic>
        <p:nvPicPr>
          <p:cNvPr id="32" name="Picture 31">
            <a:hlinkClick r:id="rId16"/>
            <a:extLst>
              <a:ext uri="{FF2B5EF4-FFF2-40B4-BE49-F238E27FC236}">
                <a16:creationId xmlns:a16="http://schemas.microsoft.com/office/drawing/2014/main" id="{F2F45A3C-36E0-49F6-A832-F5C9A3B57A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1" y="5331488"/>
            <a:ext cx="291465" cy="179737"/>
          </a:xfrm>
          <a:prstGeom prst="rect">
            <a:avLst/>
          </a:prstGeom>
        </p:spPr>
      </p:pic>
      <p:pic>
        <p:nvPicPr>
          <p:cNvPr id="33" name="Picture 32">
            <a:hlinkClick r:id="rId18"/>
            <a:extLst>
              <a:ext uri="{FF2B5EF4-FFF2-40B4-BE49-F238E27FC236}">
                <a16:creationId xmlns:a16="http://schemas.microsoft.com/office/drawing/2014/main" id="{32C19CC5-19BD-4A20-A774-73B388ABA7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3854" y="5354062"/>
            <a:ext cx="1024700" cy="157163"/>
          </a:xfrm>
          <a:prstGeom prst="rect">
            <a:avLst/>
          </a:prstGeom>
        </p:spPr>
      </p:pic>
      <p:pic>
        <p:nvPicPr>
          <p:cNvPr id="34" name="Picture 33">
            <a:hlinkClick r:id="rId20"/>
            <a:extLst>
              <a:ext uri="{FF2B5EF4-FFF2-40B4-BE49-F238E27FC236}">
                <a16:creationId xmlns:a16="http://schemas.microsoft.com/office/drawing/2014/main" id="{B75B359B-EB9E-4EC3-A1FA-D5FE92A96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4615" y="5344633"/>
            <a:ext cx="565785" cy="166592"/>
          </a:xfrm>
          <a:prstGeom prst="rect">
            <a:avLst/>
          </a:prstGeom>
        </p:spPr>
      </p:pic>
      <p:pic>
        <p:nvPicPr>
          <p:cNvPr id="35" name="Picture 34">
            <a:hlinkClick r:id="rId16"/>
            <a:extLst>
              <a:ext uri="{FF2B5EF4-FFF2-40B4-BE49-F238E27FC236}">
                <a16:creationId xmlns:a16="http://schemas.microsoft.com/office/drawing/2014/main" id="{AE48D2CD-C513-4E62-A550-CB24B7FAF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5511225"/>
            <a:ext cx="291465" cy="179737"/>
          </a:xfrm>
          <a:prstGeom prst="rect">
            <a:avLst/>
          </a:prstGeom>
        </p:spPr>
      </p:pic>
      <p:pic>
        <p:nvPicPr>
          <p:cNvPr id="37" name="Picture 36">
            <a:hlinkClick r:id="rId18"/>
            <a:extLst>
              <a:ext uri="{FF2B5EF4-FFF2-40B4-BE49-F238E27FC236}">
                <a16:creationId xmlns:a16="http://schemas.microsoft.com/office/drawing/2014/main" id="{AE26EEEB-3870-4165-8DD8-5042D120A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5506462"/>
            <a:ext cx="1024700" cy="157163"/>
          </a:xfrm>
          <a:prstGeom prst="rect">
            <a:avLst/>
          </a:prstGeom>
        </p:spPr>
      </p:pic>
      <p:pic>
        <p:nvPicPr>
          <p:cNvPr id="38" name="Picture 37">
            <a:hlinkClick r:id="rId20"/>
            <a:extLst>
              <a:ext uri="{FF2B5EF4-FFF2-40B4-BE49-F238E27FC236}">
                <a16:creationId xmlns:a16="http://schemas.microsoft.com/office/drawing/2014/main" id="{E4155534-25E4-4AD6-A419-2E41F37DDE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5511225"/>
            <a:ext cx="565785" cy="166592"/>
          </a:xfrm>
          <a:prstGeom prst="rect">
            <a:avLst/>
          </a:prstGeom>
        </p:spPr>
      </p:pic>
      <p:pic>
        <p:nvPicPr>
          <p:cNvPr id="39" name="Picture 38">
            <a:hlinkClick r:id="rId22"/>
            <a:extLst>
              <a:ext uri="{FF2B5EF4-FFF2-40B4-BE49-F238E27FC236}">
                <a16:creationId xmlns:a16="http://schemas.microsoft.com/office/drawing/2014/main" id="{715996B2-94E7-476C-9606-545047C4D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5511225"/>
            <a:ext cx="880110" cy="148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58FA32-58CB-4211-A245-EF266C3479EF}"/>
              </a:ext>
            </a:extLst>
          </p:cNvPr>
          <p:cNvSpPr txBox="1"/>
          <p:nvPr/>
        </p:nvSpPr>
        <p:spPr>
          <a:xfrm>
            <a:off x="228600" y="5663625"/>
            <a:ext cx="1600199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b="1" dirty="0"/>
              <a:t>Различия</a:t>
            </a:r>
            <a:r>
              <a:rPr lang="bg-BG" sz="1600" dirty="0"/>
              <a:t> и при: 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F360A-6BE1-4AA3-94C0-1D349B38E699}"/>
              </a:ext>
            </a:extLst>
          </p:cNvPr>
          <p:cNvSpPr txBox="1"/>
          <p:nvPr/>
        </p:nvSpPr>
        <p:spPr>
          <a:xfrm>
            <a:off x="1676402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Лицензиране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2A1A6C-EFF2-4391-876E-34FF42C23507}"/>
              </a:ext>
            </a:extLst>
          </p:cNvPr>
          <p:cNvSpPr txBox="1"/>
          <p:nvPr/>
        </p:nvSpPr>
        <p:spPr>
          <a:xfrm>
            <a:off x="28194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FB990-6FEB-4EBB-ABBA-D0608DDA6516}"/>
              </a:ext>
            </a:extLst>
          </p:cNvPr>
          <p:cNvSpPr txBox="1"/>
          <p:nvPr/>
        </p:nvSpPr>
        <p:spPr>
          <a:xfrm>
            <a:off x="2895600" y="5663625"/>
            <a:ext cx="2819400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Нови Версии и Актуализации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A4C62B-6933-4FA8-BC80-E9ECFC90DE26}"/>
              </a:ext>
            </a:extLst>
          </p:cNvPr>
          <p:cNvSpPr txBox="1"/>
          <p:nvPr/>
        </p:nvSpPr>
        <p:spPr>
          <a:xfrm>
            <a:off x="54102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4E6E7-54DF-4C04-B817-B6BE505E05ED}"/>
              </a:ext>
            </a:extLst>
          </p:cNvPr>
          <p:cNvSpPr txBox="1"/>
          <p:nvPr/>
        </p:nvSpPr>
        <p:spPr>
          <a:xfrm>
            <a:off x="7543800" y="5663625"/>
            <a:ext cx="19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, 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4D94CE-0985-4CBD-B30A-F16AEFA62DBC}"/>
              </a:ext>
            </a:extLst>
          </p:cNvPr>
          <p:cNvSpPr txBox="1"/>
          <p:nvPr/>
        </p:nvSpPr>
        <p:spPr>
          <a:xfrm>
            <a:off x="5486400" y="5663625"/>
            <a:ext cx="2286001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Последваща Доработка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0BBA08-A87E-403E-9363-2F0E753C00B6}"/>
              </a:ext>
            </a:extLst>
          </p:cNvPr>
          <p:cNvSpPr txBox="1"/>
          <p:nvPr/>
        </p:nvSpPr>
        <p:spPr>
          <a:xfrm>
            <a:off x="7620000" y="5663625"/>
            <a:ext cx="1413698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Платформи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DECF56-A156-4374-BA7D-366E9AB5B880}"/>
              </a:ext>
            </a:extLst>
          </p:cNvPr>
          <p:cNvSpPr txBox="1"/>
          <p:nvPr/>
        </p:nvSpPr>
        <p:spPr>
          <a:xfrm>
            <a:off x="1676400" y="5892225"/>
            <a:ext cx="7086600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00FF"/>
                </a:solidFill>
              </a:rPr>
              <a:t>Оптимизиране от типа на: </a:t>
            </a:r>
            <a:r>
              <a:rPr lang="en-US" sz="1600" b="1" u="sng" dirty="0" err="1">
                <a:hlinkClick r:id="rId24"/>
              </a:rPr>
              <a:t>EverSQL</a:t>
            </a:r>
            <a:r>
              <a:rPr lang="bg-BG" sz="1600" b="1" dirty="0">
                <a:solidFill>
                  <a:srgbClr val="0000FF"/>
                </a:solidFill>
              </a:rPr>
              <a:t> </a:t>
            </a:r>
            <a:r>
              <a:rPr lang="bg-BG" sz="1600" dirty="0">
                <a:solidFill>
                  <a:srgbClr val="0000FF"/>
                </a:solidFill>
              </a:rPr>
              <a:t>за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Оптимизиране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MariaDB </a:t>
            </a:r>
            <a:r>
              <a:rPr lang="bg-BG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Заявки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0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3637</Words>
  <Application>Microsoft Office PowerPoint</Application>
  <PresentationFormat>On-screen Show (4:3)</PresentationFormat>
  <Paragraphs>357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Georgia</vt:lpstr>
      <vt:lpstr>Open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WordPress.org vs. WordPress.com</vt:lpstr>
      <vt:lpstr>Хостинг-изисквания за инсталация на Wordpress </vt:lpstr>
      <vt:lpstr>WordPress Optimization/Server Optimization</vt:lpstr>
      <vt:lpstr>PowerPoint Presentation</vt:lpstr>
      <vt:lpstr>WAMP Development Stack. MySQL vs. X*AMPP** Development Stack. MariaDB</vt:lpstr>
      <vt:lpstr>WAMP Development Stack. MySQL vs. XAMPP Development Stack. MariaDB</vt:lpstr>
      <vt:lpstr>PowerPoint Presentation</vt:lpstr>
      <vt:lpstr>Локален WordPress Сайт с WAMP</vt:lpstr>
      <vt:lpstr>Локален WordPress Сайт с WAMP</vt:lpstr>
      <vt:lpstr>Инсталиране на WordPress под Windows, със Стека WAMP</vt:lpstr>
      <vt:lpstr>Локален WordPress Сайт с XAMPP</vt:lpstr>
      <vt:lpstr>Конфигуриране на Базата-данни</vt:lpstr>
      <vt:lpstr>Заключителни процедури</vt:lpstr>
      <vt:lpstr>Информационна Безопасност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Office365 Account 9</dc:creator>
  <cp:lastModifiedBy>Office365 Account 9</cp:lastModifiedBy>
  <cp:revision>6</cp:revision>
  <dcterms:created xsi:type="dcterms:W3CDTF">2019-03-27T12:08:22Z</dcterms:created>
  <dcterms:modified xsi:type="dcterms:W3CDTF">2019-03-27T12:58:53Z</dcterms:modified>
</cp:coreProperties>
</file>